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66"/>
  </p:notesMasterIdLst>
  <p:sldIdLst>
    <p:sldId id="256" r:id="rId2"/>
    <p:sldId id="258" r:id="rId3"/>
    <p:sldId id="280" r:id="rId4"/>
    <p:sldId id="257" r:id="rId5"/>
    <p:sldId id="259" r:id="rId6"/>
    <p:sldId id="266" r:id="rId7"/>
    <p:sldId id="260" r:id="rId8"/>
    <p:sldId id="261" r:id="rId9"/>
    <p:sldId id="265" r:id="rId10"/>
    <p:sldId id="262" r:id="rId11"/>
    <p:sldId id="263" r:id="rId12"/>
    <p:sldId id="268" r:id="rId13"/>
    <p:sldId id="267" r:id="rId14"/>
    <p:sldId id="269" r:id="rId15"/>
    <p:sldId id="270" r:id="rId16"/>
    <p:sldId id="277" r:id="rId17"/>
    <p:sldId id="278" r:id="rId18"/>
    <p:sldId id="271" r:id="rId19"/>
    <p:sldId id="272" r:id="rId20"/>
    <p:sldId id="273" r:id="rId21"/>
    <p:sldId id="279" r:id="rId22"/>
    <p:sldId id="281" r:id="rId23"/>
    <p:sldId id="274" r:id="rId24"/>
    <p:sldId id="275" r:id="rId25"/>
    <p:sldId id="276" r:id="rId26"/>
    <p:sldId id="282" r:id="rId27"/>
    <p:sldId id="283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5" r:id="rId37"/>
    <p:sldId id="293" r:id="rId38"/>
    <p:sldId id="294" r:id="rId39"/>
    <p:sldId id="296" r:id="rId40"/>
    <p:sldId id="297" r:id="rId41"/>
    <p:sldId id="298" r:id="rId42"/>
    <p:sldId id="300" r:id="rId43"/>
    <p:sldId id="299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2" r:id="rId54"/>
    <p:sldId id="313" r:id="rId55"/>
    <p:sldId id="311" r:id="rId56"/>
    <p:sldId id="314" r:id="rId57"/>
    <p:sldId id="315" r:id="rId58"/>
    <p:sldId id="316" r:id="rId59"/>
    <p:sldId id="317" r:id="rId60"/>
    <p:sldId id="319" r:id="rId61"/>
    <p:sldId id="320" r:id="rId62"/>
    <p:sldId id="321" r:id="rId63"/>
    <p:sldId id="318" r:id="rId64"/>
    <p:sldId id="310" r:id="rId6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A40C8A9C-A003-4DF0-BE7A-6881346070BA}">
          <p14:sldIdLst>
            <p14:sldId id="256"/>
            <p14:sldId id="258"/>
            <p14:sldId id="280"/>
            <p14:sldId id="257"/>
            <p14:sldId id="259"/>
          </p14:sldIdLst>
        </p14:section>
        <p14:section name="Attention" id="{2BF5CD8B-C6DE-4412-B884-DE911C21EBBD}">
          <p14:sldIdLst>
            <p14:sldId id="266"/>
            <p14:sldId id="260"/>
            <p14:sldId id="261"/>
            <p14:sldId id="265"/>
            <p14:sldId id="262"/>
            <p14:sldId id="263"/>
            <p14:sldId id="268"/>
            <p14:sldId id="267"/>
            <p14:sldId id="269"/>
            <p14:sldId id="270"/>
            <p14:sldId id="277"/>
            <p14:sldId id="278"/>
            <p14:sldId id="271"/>
            <p14:sldId id="272"/>
            <p14:sldId id="273"/>
            <p14:sldId id="279"/>
            <p14:sldId id="281"/>
            <p14:sldId id="274"/>
            <p14:sldId id="275"/>
            <p14:sldId id="276"/>
            <p14:sldId id="282"/>
            <p14:sldId id="283"/>
          </p14:sldIdLst>
        </p14:section>
        <p14:section name="Self-Attention" id="{A2A9FAFB-92DE-4CA0-8321-EC581C7DE389}">
          <p14:sldIdLst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5"/>
            <p14:sldId id="293"/>
            <p14:sldId id="294"/>
            <p14:sldId id="296"/>
            <p14:sldId id="297"/>
            <p14:sldId id="298"/>
            <p14:sldId id="300"/>
            <p14:sldId id="299"/>
            <p14:sldId id="301"/>
            <p14:sldId id="302"/>
            <p14:sldId id="303"/>
            <p14:sldId id="304"/>
            <p14:sldId id="305"/>
          </p14:sldIdLst>
        </p14:section>
        <p14:section name="Modern Attention" id="{BCAB9EEF-71EC-45C1-8463-92F5DEE71EE2}">
          <p14:sldIdLst>
            <p14:sldId id="306"/>
            <p14:sldId id="307"/>
            <p14:sldId id="308"/>
            <p14:sldId id="309"/>
            <p14:sldId id="312"/>
            <p14:sldId id="313"/>
            <p14:sldId id="311"/>
            <p14:sldId id="314"/>
            <p14:sldId id="315"/>
            <p14:sldId id="316"/>
            <p14:sldId id="317"/>
            <p14:sldId id="319"/>
            <p14:sldId id="320"/>
            <p14:sldId id="321"/>
            <p14:sldId id="318"/>
            <p14:sldId id="3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97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tya tm" initials="mt" lastIdx="2" clrIdx="0">
    <p:extLst>
      <p:ext uri="{19B8F6BF-5375-455C-9EA6-DF929625EA0E}">
        <p15:presenceInfo xmlns:p15="http://schemas.microsoft.com/office/powerpoint/2012/main" userId="782115ff03feed7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210"/>
      </p:cViewPr>
      <p:guideLst>
        <p:guide orient="horz" pos="2183"/>
        <p:guide pos="297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7-23T00:10:26.202" idx="1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7-23T03:22:36.060" idx="2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7-23T03:22:36.060" idx="2">
    <p:pos x="10" y="1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1E244-D523-4FCF-9167-71893536E688}" type="datetimeFigureOut">
              <a:rPr lang="ru-RU" smtClean="0"/>
              <a:t>22.07.2020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AB9D17-FA79-4D36-B6DB-A6E5E8E37C2C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7140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C440CA-301E-4E4A-9EAF-BED0F538DA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30C3058-89F7-4E93-87B2-CD2120FD75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D2E2428-0EFD-4F73-B9B6-5CD5E9C5C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45FB3-ECA9-4FA1-AA7D-F19DCC4A5866}" type="datetimeFigureOut">
              <a:rPr lang="ru-RU" smtClean="0"/>
              <a:t>22.07.2020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C35F46-545C-4F45-AFEC-9138FD311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CEAC66E-1CB6-4341-BC9A-C3AC528C2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BF7A-18EA-4FD1-86ED-F13BF2E11CF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215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00FDE7-1ACF-4E7B-93E6-D9B946BE9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A18D3CA-9217-4A04-9D84-71479BF95F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9388818-5ABC-445B-94AB-501C1F31A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45FB3-ECA9-4FA1-AA7D-F19DCC4A5866}" type="datetimeFigureOut">
              <a:rPr lang="ru-RU" smtClean="0"/>
              <a:t>22.07.2020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A1086C8-306E-4AF8-90C8-A72D191FA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CB08952-23F6-493A-BF7C-3CD2E16A2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BF7A-18EA-4FD1-86ED-F13BF2E11CF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6092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D9D6C04-3285-4A93-9C0F-EBB57E86DC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2A70569-701B-4E01-831F-6BD085F45B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CADAEB8-2282-415D-A757-A812D3879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45FB3-ECA9-4FA1-AA7D-F19DCC4A5866}" type="datetimeFigureOut">
              <a:rPr lang="ru-RU" smtClean="0"/>
              <a:t>22.07.2020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2E059D9-B071-472B-A83B-5BC194712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B8856C-A650-4053-9AE0-E989F9DA4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BF7A-18EA-4FD1-86ED-F13BF2E11CF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8395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D7AE28-E9F5-453C-9CD4-3C56C9CF9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3F5656-6D5F-40B9-A132-C31C4C279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5752DF5-FC14-4D91-9D48-356D202C1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45FB3-ECA9-4FA1-AA7D-F19DCC4A5866}" type="datetimeFigureOut">
              <a:rPr lang="ru-RU" smtClean="0"/>
              <a:t>22.07.2020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BCF4CEF-3656-44A9-AE8A-90D4EC36D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7401E6C-6758-47A4-AA6A-47944E081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BF7A-18EA-4FD1-86ED-F13BF2E11CF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8663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7DEB3D-FE51-47D8-B6FD-252CDBA90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F0A405-D874-44F0-8372-CEBA4C90AB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77D205-6CA5-454B-99F3-90FC72FBA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45FB3-ECA9-4FA1-AA7D-F19DCC4A5866}" type="datetimeFigureOut">
              <a:rPr lang="ru-RU" smtClean="0"/>
              <a:t>22.07.2020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7F0C06-EA27-4168-BCCC-58B1C5C4B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0CC8C4C-B42C-4223-81E5-FEBD17AF7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BF7A-18EA-4FD1-86ED-F13BF2E11CF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6950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C9A08D-7E49-45D5-BD57-7D0E25BA5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EE5EB89-1050-4DE4-8D77-460C509339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5981C5C-EABF-4D50-8D12-561F474C86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1761B6E-1188-4ED3-9F6C-3180FED78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45FB3-ECA9-4FA1-AA7D-F19DCC4A5866}" type="datetimeFigureOut">
              <a:rPr lang="ru-RU" smtClean="0"/>
              <a:t>22.07.2020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52366EB-E563-4BBC-8AED-0E3A90C4F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2C6798F-CA23-48C9-B320-1FC08D285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BF7A-18EA-4FD1-86ED-F13BF2E11CF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7151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D8D28A-8BB7-4092-8648-CE9215256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5D913FB-8639-430B-9001-4378AE66D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655DFC2-79A6-4E54-B975-4C67D68599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F74A594-407D-4910-8CF4-B99714FE25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6C1D0F0-FB3B-4D84-BD65-852A2B9C9C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FF0A67B-1C34-4EAB-A028-1B3AD7B4C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45FB3-ECA9-4FA1-AA7D-F19DCC4A5866}" type="datetimeFigureOut">
              <a:rPr lang="ru-RU" smtClean="0"/>
              <a:t>22.07.2020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926564F-80BE-4DEB-AC6C-B45AC7960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5BFB83C-DFA1-4851-A3C4-E5013C707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BF7A-18EA-4FD1-86ED-F13BF2E11CF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9383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E8A873-EDE4-49B5-A583-18D714B59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211C660-95A7-423A-B3D9-03339F060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45FB3-ECA9-4FA1-AA7D-F19DCC4A5866}" type="datetimeFigureOut">
              <a:rPr lang="ru-RU" smtClean="0"/>
              <a:t>22.07.2020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DBEBC94-BDFD-4D19-B1ED-C9B62F054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BFAC0DA-16A8-42F6-9D64-05BAA0B4B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BF7A-18EA-4FD1-86ED-F13BF2E11CF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5539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C6735BE-9167-440D-8BCA-B25E9722D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45FB3-ECA9-4FA1-AA7D-F19DCC4A5866}" type="datetimeFigureOut">
              <a:rPr lang="ru-RU" smtClean="0"/>
              <a:t>22.07.2020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0071608-0861-46B6-BBBA-587EE3007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D94116A-3FCA-4C91-9E64-FB783607A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BF7A-18EA-4FD1-86ED-F13BF2E11CF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5158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5B30E1-C14B-40CE-A7EB-4D0B493AC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CAE647-F6D0-4273-BB16-5FCA03473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326A67C-C5D3-4801-B51C-CF284B8946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E501F08-C39E-4F79-B76D-B7E8D31F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45FB3-ECA9-4FA1-AA7D-F19DCC4A5866}" type="datetimeFigureOut">
              <a:rPr lang="ru-RU" smtClean="0"/>
              <a:t>22.07.2020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D3270FA-A88B-41D1-A9B4-5C972BA58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B4D7F3E-A4D4-4A52-848B-93405F12B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BF7A-18EA-4FD1-86ED-F13BF2E11CF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6003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F23837-F92D-47BB-9DA6-3807ADC93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E6430B6-A3A0-4460-BF8E-E2063E3BC3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Вставка рисунка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343D0FF-EB66-40C2-9415-24C88D0A0E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E3D74E3-C329-401F-BED2-FB80EE60A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45FB3-ECA9-4FA1-AA7D-F19DCC4A5866}" type="datetimeFigureOut">
              <a:rPr lang="ru-RU" smtClean="0"/>
              <a:t>22.07.2020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C663971-70B7-412B-A9FB-4C1F01155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C36D5E6-4406-40FC-B32B-EDBD5D3BD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3BF7A-18EA-4FD1-86ED-F13BF2E11CF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6727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1E2801-AABF-4A05-ABC3-55E6232F5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DBA8EAD-64E8-4F5D-903C-F5781C51D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A2258F3-12EA-451C-9097-E6D76AD3B8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345FB3-ECA9-4FA1-AA7D-F19DCC4A5866}" type="datetimeFigureOut">
              <a:rPr lang="ru-RU" smtClean="0"/>
              <a:t>22.07.2020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4057C04-A1D8-4DED-B074-4B5E57239A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FE14A6-D5D7-47DE-9A4A-1D058964DD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3BF7A-18EA-4FD1-86ED-F13BF2E11CF3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09794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6284-latent-attention-for-if-then-program-synthesis.pdf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12.05193.pdf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proceedings.mlr.press/v37/xuc15.pdf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601.06733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papers.nips.cc/paper/7181-attention-is-all-you-need.pdf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arxiv.org/pdf/1803.02155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arxiv.org/pdf/1802.05751.pdf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arxiv.org/pdf/1805.08318.pdf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arxiv.org/abs/1901.02860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hyperlink" Target="https://arxiv.org/abs/1905.07799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arxiv.org/abs/1905.07799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arxiv.org/abs/1904.10509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1.04451" TargetMode="External"/><Relationship Id="rId7" Type="http://schemas.openxmlformats.org/officeDocument/2006/relationships/image" Target="../media/image8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s://arxiv.org/abs/2001.0445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attn-illustrated-attention-5ec4ad276ee3#ba24" TargetMode="External"/><Relationship Id="rId3" Type="http://schemas.openxmlformats.org/officeDocument/2006/relationships/hyperlink" Target="https://lilianweng.github.io/lil-log/2020/04/07/the-transformer-family.html" TargetMode="External"/><Relationship Id="rId7" Type="http://schemas.openxmlformats.org/officeDocument/2006/relationships/hyperlink" Target="https://towardsdatascience.com/illustrated-self-attention-2d627e33b20a" TargetMode="External"/><Relationship Id="rId2" Type="http://schemas.openxmlformats.org/officeDocument/2006/relationships/hyperlink" Target="https://lilianweng.github.io/lil-log/2018/06/24/attention-attention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attention-in-neural-networks-e66920838742" TargetMode="Externa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hyperlink" Target="http://nlp.seas.harvard.edu/2018/04/03/attention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comments" Target="../comments/comment1.xml"/><Relationship Id="rId5" Type="http://schemas.openxmlformats.org/officeDocument/2006/relationships/image" Target="../media/image3.png"/><Relationship Id="rId4" Type="http://schemas.openxmlformats.org/officeDocument/2006/relationships/image" Target="../media/image2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A50D2E-5C96-441D-8D16-9E06C2D25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13404"/>
            <a:ext cx="9144000" cy="2387600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Attention! Attention</a:t>
            </a:r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56243DE-9CDA-4F99-9E84-7C3C407DD4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93079"/>
            <a:ext cx="9144000" cy="1655762"/>
          </a:xfrm>
        </p:spPr>
        <p:txBody>
          <a:bodyPr/>
          <a:lstStyle/>
          <a:p>
            <a:r>
              <a:rPr lang="ru-RU" dirty="0">
                <a:latin typeface="Comic Sans MS" panose="030F0702030302020204" pitchFamily="66" charset="0"/>
              </a:rPr>
              <a:t>или</a:t>
            </a:r>
          </a:p>
          <a:p>
            <a:r>
              <a:rPr lang="ru-RU" sz="3200" dirty="0">
                <a:latin typeface="Comic Sans MS" panose="030F0702030302020204" pitchFamily="66" charset="0"/>
              </a:rPr>
              <a:t>Внимание! Внимание)</a:t>
            </a:r>
          </a:p>
          <a:p>
            <a:r>
              <a:rPr lang="en-US" dirty="0">
                <a:latin typeface="Comic Sans MS" panose="030F0702030302020204" pitchFamily="66" charset="0"/>
              </a:rPr>
              <a:t>by metya</a:t>
            </a:r>
            <a:endParaRPr lang="ru-RU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255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898C9-CACF-45F9-9905-18BCDD314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Aligner</a:t>
            </a:r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44987D-C56E-49F6-8718-E43E85D97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In fact in paper it calls alignment model</a:t>
            </a:r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alignment</a:t>
            </a:r>
            <a:br>
              <a:rPr lang="en-US" b="1" dirty="0"/>
            </a:br>
            <a:r>
              <a:rPr lang="en-US" dirty="0"/>
              <a:t>means matching segments of original text with their corresponding segments of the translation. </a:t>
            </a:r>
            <a:endParaRPr lang="ru-RU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966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Image for post">
            <a:extLst>
              <a:ext uri="{FF2B5EF4-FFF2-40B4-BE49-F238E27FC236}">
                <a16:creationId xmlns:a16="http://schemas.microsoft.com/office/drawing/2014/main" id="{3CFDE1B8-C6CF-4741-8753-2786A41E126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88" y="0"/>
            <a:ext cx="9039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426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for post">
            <a:extLst>
              <a:ext uri="{FF2B5EF4-FFF2-40B4-BE49-F238E27FC236}">
                <a16:creationId xmlns:a16="http://schemas.microsoft.com/office/drawing/2014/main" id="{1BE55CB4-CEEA-4FA5-BBE4-B3281CF5BFB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388" y="0"/>
            <a:ext cx="90392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386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898C9-CACF-45F9-9905-18BCDD314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Additive </a:t>
            </a:r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F5EF263-387C-44B5-A8D5-8B5C5D9F4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5449"/>
            <a:ext cx="3155830" cy="4201514"/>
          </a:xfrm>
        </p:spPr>
        <p:txBody>
          <a:bodyPr/>
          <a:lstStyle/>
          <a:p>
            <a:r>
              <a:rPr lang="en-US" b="1" dirty="0"/>
              <a:t>Bahdanau et. al 2014</a:t>
            </a:r>
          </a:p>
          <a:p>
            <a:endParaRPr lang="ru-RU" dirty="0"/>
          </a:p>
        </p:txBody>
      </p:sp>
      <p:pic>
        <p:nvPicPr>
          <p:cNvPr id="6146" name="Picture 2" descr="Image for post">
            <a:extLst>
              <a:ext uri="{FF2B5EF4-FFF2-40B4-BE49-F238E27FC236}">
                <a16:creationId xmlns:a16="http://schemas.microsoft.com/office/drawing/2014/main" id="{D2CEBF0B-1AFB-4D35-920A-002ED9117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249" y="-7307"/>
            <a:ext cx="8387752" cy="6865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171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898C9-CACF-45F9-9905-18BCDD314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Local </a:t>
            </a:r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F5EF263-387C-44B5-A8D5-8B5C5D9F41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814" y="1328243"/>
            <a:ext cx="3880449" cy="4201514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Comic Sans MS" panose="030F0702030302020204" pitchFamily="66" charset="0"/>
              </a:rPr>
              <a:t>Luong et. al 2015</a:t>
            </a:r>
          </a:p>
          <a:p>
            <a:endParaRPr lang="en-US" sz="1800" dirty="0">
              <a:latin typeface="Comic Sans MS" panose="030F0702030302020204" pitchFamily="66" charset="0"/>
            </a:endParaRPr>
          </a:p>
          <a:p>
            <a:r>
              <a:rPr lang="en-US" sz="1800" dirty="0">
                <a:latin typeface="Comic Sans MS" panose="030F0702030302020204" pitchFamily="66" charset="0"/>
              </a:rPr>
              <a:t>There was a lot types of attention in paper study</a:t>
            </a:r>
          </a:p>
          <a:p>
            <a:r>
              <a:rPr lang="en-US" sz="1800" dirty="0">
                <a:latin typeface="Comic Sans MS" panose="030F0702030302020204" pitchFamily="66" charset="0"/>
              </a:rPr>
              <a:t>General</a:t>
            </a:r>
          </a:p>
          <a:p>
            <a:r>
              <a:rPr lang="en-US" sz="1800" dirty="0">
                <a:latin typeface="Comic Sans MS" panose="030F0702030302020204" pitchFamily="66" charset="0"/>
              </a:rPr>
              <a:t>Additive</a:t>
            </a:r>
          </a:p>
          <a:p>
            <a:r>
              <a:rPr lang="en-US" sz="1800" dirty="0">
                <a:latin typeface="Comic Sans MS" panose="030F0702030302020204" pitchFamily="66" charset="0"/>
              </a:rPr>
              <a:t>Dot Product</a:t>
            </a:r>
          </a:p>
          <a:p>
            <a:r>
              <a:rPr lang="en-US" sz="1800" dirty="0">
                <a:latin typeface="Comic Sans MS" panose="030F0702030302020204" pitchFamily="66" charset="0"/>
              </a:rPr>
              <a:t>Local</a:t>
            </a:r>
          </a:p>
          <a:p>
            <a:endParaRPr lang="ru-RU" sz="1800" dirty="0">
              <a:latin typeface="Comic Sans MS" panose="030F0702030302020204" pitchFamily="66" charset="0"/>
            </a:endParaRPr>
          </a:p>
        </p:txBody>
      </p:sp>
      <p:pic>
        <p:nvPicPr>
          <p:cNvPr id="8196" name="Picture 4" descr="Image for post">
            <a:extLst>
              <a:ext uri="{FF2B5EF4-FFF2-40B4-BE49-F238E27FC236}">
                <a16:creationId xmlns:a16="http://schemas.microsoft.com/office/drawing/2014/main" id="{A17239BA-B3A8-4617-B6F0-438A13605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025" y="17163"/>
            <a:ext cx="7165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B263147-630D-4DED-AEF0-EFBA960F0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28" y="4237246"/>
            <a:ext cx="5242157" cy="147344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766FD4E-BEC4-484A-B3CB-133CACE6D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62" y="5628742"/>
            <a:ext cx="4848902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576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1F1B0DA-114F-4C98-A20D-FE273DD8C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17" y="28100"/>
            <a:ext cx="5620534" cy="680179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87624A-CB87-49C4-BC50-0394D0476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51" y="0"/>
            <a:ext cx="51392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15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CC20848-BB77-41CF-8F01-452B65CA3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728" y="129399"/>
            <a:ext cx="6430272" cy="639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26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Image for post">
            <a:extLst>
              <a:ext uri="{FF2B5EF4-FFF2-40B4-BE49-F238E27FC236}">
                <a16:creationId xmlns:a16="http://schemas.microsoft.com/office/drawing/2014/main" id="{19990D86-B80F-4A69-A18A-44CEFA024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9550"/>
            <a:ext cx="12192000" cy="555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778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898C9-CACF-45F9-9905-18BCDD314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Formalization (one more time)</a:t>
            </a:r>
            <a:endParaRPr lang="ru-RU" dirty="0">
              <a:latin typeface="Comic Sans MS" panose="030F0702030302020204" pitchFamily="66" charset="0"/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19DF7B65-D428-4826-898C-D6BE64EA3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2065" y="1267483"/>
            <a:ext cx="2238687" cy="107647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5299B74-F1C3-46C1-A354-3B81909B2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219" y="1277008"/>
            <a:ext cx="2762636" cy="171473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2239671-C8A9-461D-8D12-58C81F89D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52" y="1477061"/>
            <a:ext cx="2591162" cy="657317"/>
          </a:xfrm>
          <a:prstGeom prst="rect">
            <a:avLst/>
          </a:prstGeom>
        </p:spPr>
      </p:pic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A09DCB9E-4C37-4A32-AF52-5C4181A84499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8863390" y="1620731"/>
            <a:ext cx="1810016" cy="119835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3A4E8F6-7EC0-45B8-966F-8E636920B0E8}"/>
              </a:ext>
            </a:extLst>
          </p:cNvPr>
          <p:cNvSpPr txBox="1"/>
          <p:nvPr/>
        </p:nvSpPr>
        <p:spPr>
          <a:xfrm>
            <a:off x="9219855" y="1097511"/>
            <a:ext cx="2907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  <a:ea typeface="+mj-ea"/>
                <a:cs typeface="+mj-cs"/>
              </a:rPr>
              <a:t>Alignment</a:t>
            </a:r>
            <a:r>
              <a:rPr lang="en-US" sz="1100" dirty="0"/>
              <a:t> </a:t>
            </a:r>
            <a:r>
              <a:rPr lang="en-US" sz="2800" dirty="0">
                <a:latin typeface="Comic Sans MS" panose="030F0702030302020204" pitchFamily="66" charset="0"/>
                <a:ea typeface="+mj-ea"/>
                <a:cs typeface="+mj-cs"/>
              </a:rPr>
              <a:t>model</a:t>
            </a:r>
            <a:endParaRPr lang="ru-RU" sz="2800" dirty="0">
              <a:latin typeface="Comic Sans MS" panose="030F0702030302020204" pitchFamily="66" charset="0"/>
              <a:ea typeface="+mj-ea"/>
              <a:cs typeface="+mj-cs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38863AC-A1D3-4EFD-BCF0-52430F9C6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171" y="2731576"/>
            <a:ext cx="2114845" cy="67636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DD16E43-2F78-46B0-9500-51A18A9606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8429" y="3613514"/>
            <a:ext cx="2943636" cy="800212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EB28E52-C27C-4B34-9C9D-BA4258B128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6251" y="5290242"/>
            <a:ext cx="3181794" cy="914528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D673085-26A2-47C0-9A6F-6FEC61A83C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7456" y="3680198"/>
            <a:ext cx="5744377" cy="1467055"/>
          </a:xfrm>
          <a:prstGeom prst="rect">
            <a:avLst/>
          </a:prstGeom>
        </p:spPr>
      </p:pic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CCFEE78E-48ED-4419-84FB-CC3D3A3172AF}"/>
              </a:ext>
            </a:extLst>
          </p:cNvPr>
          <p:cNvCxnSpPr/>
          <p:nvPr/>
        </p:nvCxnSpPr>
        <p:spPr>
          <a:xfrm>
            <a:off x="613913" y="2343958"/>
            <a:ext cx="11288756" cy="168215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F698212F-ADA8-45A7-8435-BD746816B234}"/>
              </a:ext>
            </a:extLst>
          </p:cNvPr>
          <p:cNvCxnSpPr>
            <a:cxnSpLocks/>
          </p:cNvCxnSpPr>
          <p:nvPr/>
        </p:nvCxnSpPr>
        <p:spPr>
          <a:xfrm flipH="1">
            <a:off x="9759184" y="5427352"/>
            <a:ext cx="956345" cy="38408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036F09D-EBBE-49A1-B95B-936E4148179F}"/>
              </a:ext>
            </a:extLst>
          </p:cNvPr>
          <p:cNvSpPr txBox="1"/>
          <p:nvPr/>
        </p:nvSpPr>
        <p:spPr>
          <a:xfrm>
            <a:off x="10006642" y="4936040"/>
            <a:ext cx="19736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Comic Sans MS" panose="030F0702030302020204" pitchFamily="66" charset="0"/>
                <a:ea typeface="+mj-ea"/>
                <a:cs typeface="+mj-cs"/>
              </a:rPr>
              <a:t>Local</a:t>
            </a:r>
            <a:endParaRPr lang="ru-RU" sz="2800" dirty="0">
              <a:latin typeface="Comic Sans MS" panose="030F0702030302020204" pitchFamily="66" charset="0"/>
              <a:ea typeface="+mj-ea"/>
              <a:cs typeface="+mj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1BB48E-0807-4D8E-84BE-26789349CC88}"/>
              </a:ext>
            </a:extLst>
          </p:cNvPr>
          <p:cNvSpPr txBox="1"/>
          <p:nvPr/>
        </p:nvSpPr>
        <p:spPr>
          <a:xfrm>
            <a:off x="101339" y="5811432"/>
            <a:ext cx="2027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Comic Sans MS" panose="030F0702030302020204" pitchFamily="66" charset="0"/>
                <a:ea typeface="+mj-ea"/>
                <a:cs typeface="+mj-cs"/>
              </a:rPr>
              <a:t>Global</a:t>
            </a:r>
            <a:endParaRPr lang="ru-RU" sz="2800" dirty="0">
              <a:latin typeface="Comic Sans MS" panose="030F0702030302020204" pitchFamily="66" charset="0"/>
              <a:ea typeface="+mj-ea"/>
              <a:cs typeface="+mj-cs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CBF56EF-4081-4D76-8194-88C9A94AB3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7463" y="4744185"/>
            <a:ext cx="4277322" cy="1600423"/>
          </a:xfrm>
          <a:prstGeom prst="rect">
            <a:avLst/>
          </a:prstGeom>
        </p:spPr>
      </p:pic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03B27F81-750B-415A-B370-841E471EED7C}"/>
              </a:ext>
            </a:extLst>
          </p:cNvPr>
          <p:cNvCxnSpPr>
            <a:cxnSpLocks/>
          </p:cNvCxnSpPr>
          <p:nvPr/>
        </p:nvCxnSpPr>
        <p:spPr>
          <a:xfrm flipV="1">
            <a:off x="1240530" y="5480973"/>
            <a:ext cx="888017" cy="576899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77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 for post">
            <a:extLst>
              <a:ext uri="{FF2B5EF4-FFF2-40B4-BE49-F238E27FC236}">
                <a16:creationId xmlns:a16="http://schemas.microsoft.com/office/drawing/2014/main" id="{E9933C2A-2CDC-4831-9E54-9802D4C60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99" y="1027906"/>
            <a:ext cx="10818301" cy="616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898C9-CACF-45F9-9905-18BCDD314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Summary again that pictures</a:t>
            </a:r>
            <a:endParaRPr lang="ru-RU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536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8E8EC3-F126-4467-8A1B-014E52B17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Disclaimer</a:t>
            </a:r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62AFDBE-4A99-45DF-9439-96A309D72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Almost all content from this presentation has been impudently stolen from well-known sources.</a:t>
            </a:r>
          </a:p>
          <a:p>
            <a:r>
              <a:rPr lang="en-US" dirty="0">
                <a:latin typeface="Comic Sans MS" panose="030F0702030302020204" pitchFamily="66" charset="0"/>
              </a:rPr>
              <a:t>All links to the desecrated sources will be at the end.</a:t>
            </a:r>
          </a:p>
          <a:p>
            <a:r>
              <a:rPr lang="en-US" dirty="0">
                <a:latin typeface="Comic Sans MS" panose="030F0702030302020204" pitchFamily="66" charset="0"/>
              </a:rPr>
              <a:t>But all needed original sources will be in footnotes.</a:t>
            </a:r>
          </a:p>
          <a:p>
            <a:r>
              <a:rPr lang="en-US" dirty="0">
                <a:latin typeface="Comic Sans MS" panose="030F0702030302020204" pitchFamily="66" charset="0"/>
              </a:rPr>
              <a:t>There is a lot of formulae so</a:t>
            </a:r>
          </a:p>
          <a:p>
            <a:r>
              <a:rPr lang="en-US" dirty="0">
                <a:latin typeface="Comic Sans MS" panose="030F0702030302020204" pitchFamily="66" charset="0"/>
              </a:rPr>
              <a:t>Pay ATTENTION. </a:t>
            </a:r>
          </a:p>
          <a:p>
            <a:r>
              <a:rPr lang="en-US" dirty="0">
                <a:latin typeface="Comic Sans MS" panose="030F0702030302020204" pitchFamily="66" charset="0"/>
              </a:rPr>
              <a:t>Lol.</a:t>
            </a:r>
            <a:endParaRPr lang="ru-RU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489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898C9-CACF-45F9-9905-18BCDD314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Summary again that pictures</a:t>
            </a:r>
            <a:endParaRPr lang="ru-RU" dirty="0">
              <a:latin typeface="Comic Sans MS" panose="030F0702030302020204" pitchFamily="66" charset="0"/>
            </a:endParaRPr>
          </a:p>
        </p:txBody>
      </p:sp>
      <p:pic>
        <p:nvPicPr>
          <p:cNvPr id="11266" name="Picture 2" descr="Image for post">
            <a:extLst>
              <a:ext uri="{FF2B5EF4-FFF2-40B4-BE49-F238E27FC236}">
                <a16:creationId xmlns:a16="http://schemas.microsoft.com/office/drawing/2014/main" id="{1B59CAE4-20FC-4136-9D37-A6BD65166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92076"/>
            <a:ext cx="10402019" cy="512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767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898C9-CACF-45F9-9905-18BCDD314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Latent attention</a:t>
            </a:r>
            <a:endParaRPr lang="ru-RU" dirty="0">
              <a:latin typeface="Comic Sans MS" panose="030F0702030302020204" pitchFamily="66" charset="0"/>
            </a:endParaRPr>
          </a:p>
        </p:txBody>
      </p:sp>
      <p:pic>
        <p:nvPicPr>
          <p:cNvPr id="17410" name="Picture 2" descr="Image for post">
            <a:extLst>
              <a:ext uri="{FF2B5EF4-FFF2-40B4-BE49-F238E27FC236}">
                <a16:creationId xmlns:a16="http://schemas.microsoft.com/office/drawing/2014/main" id="{0B1C96C3-7160-486A-B7FA-33FA2E915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33859"/>
            <a:ext cx="10143226" cy="4847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B33347D-F8F1-413A-AA0E-0256D71AD67A}"/>
              </a:ext>
            </a:extLst>
          </p:cNvPr>
          <p:cNvSpPr txBox="1"/>
          <p:nvPr/>
        </p:nvSpPr>
        <p:spPr>
          <a:xfrm>
            <a:off x="838200" y="6181064"/>
            <a:ext cx="10143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  <a:ea typeface="+mj-ea"/>
                <a:cs typeface="+mj-cs"/>
              </a:rPr>
              <a:t>“Latent Attention” presented by Chen et al. </a:t>
            </a:r>
            <a:r>
              <a:rPr lang="en-US" sz="2800" dirty="0">
                <a:latin typeface="Comic Sans MS" panose="030F0702030302020204" pitchFamily="66" charset="0"/>
                <a:ea typeface="+mj-ea"/>
                <a:cs typeface="+mj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 this paper</a:t>
            </a:r>
            <a:endParaRPr lang="ru-RU" sz="2800" dirty="0">
              <a:latin typeface="Comic Sans MS" panose="030F0702030302020204" pitchFamily="66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954961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1F2E20-3D68-4098-9956-CABF2BD4B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399" y="958000"/>
            <a:ext cx="8947794" cy="540577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898C9-CACF-45F9-9905-18BCDD314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Attention Based CNN for sentences</a:t>
            </a:r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33347D-F8F1-413A-AA0E-0256D71AD67A}"/>
              </a:ext>
            </a:extLst>
          </p:cNvPr>
          <p:cNvSpPr txBox="1"/>
          <p:nvPr/>
        </p:nvSpPr>
        <p:spPr>
          <a:xfrm>
            <a:off x="838200" y="6181064"/>
            <a:ext cx="10143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  <a:ea typeface="+mj-ea"/>
                <a:cs typeface="+mj-cs"/>
              </a:rPr>
              <a:t>			ABCNN-3 </a:t>
            </a:r>
            <a:r>
              <a:rPr lang="en-US" sz="2800" dirty="0">
                <a:latin typeface="Comic Sans MS" panose="030F0702030302020204" pitchFamily="66" charset="0"/>
                <a:ea typeface="+mj-ea"/>
                <a:cs typeface="+mj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 this paper</a:t>
            </a:r>
            <a:endParaRPr lang="ru-RU" sz="2800" dirty="0">
              <a:latin typeface="Comic Sans MS" panose="030F0702030302020204" pitchFamily="66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38102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898C9-CACF-45F9-9905-18BCDD314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NAKONEC TO KARTINKI EPAT </a:t>
            </a:r>
            <a:br>
              <a:rPr lang="en-US" dirty="0">
                <a:latin typeface="Comic Sans MS" panose="030F0702030302020204" pitchFamily="66" charset="0"/>
              </a:rPr>
            </a:br>
            <a:r>
              <a:rPr lang="en-US" dirty="0">
                <a:latin typeface="Comic Sans MS" panose="030F0702030302020204" pitchFamily="66" charset="0"/>
              </a:rPr>
              <a:t>(images finally)</a:t>
            </a:r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399FC109-6940-4227-A760-89D490CF9A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4251"/>
            <a:ext cx="10515600" cy="4351338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In paper </a:t>
            </a:r>
          </a:p>
          <a:p>
            <a:pPr marL="0" indent="0">
              <a:buNone/>
            </a:pPr>
            <a:r>
              <a:rPr lang="en-US" b="1" dirty="0"/>
              <a:t>Show, Attend and Tell: Neural Image Caption Generation with Visual Attention</a:t>
            </a:r>
          </a:p>
          <a:p>
            <a:pPr marL="0" indent="0">
              <a:buNone/>
            </a:pPr>
            <a:r>
              <a:rPr lang="en-US" dirty="0">
                <a:latin typeface="Comic Sans MS" panose="030F0702030302020204" pitchFamily="66" charset="0"/>
              </a:rPr>
              <a:t>by</a:t>
            </a:r>
            <a:r>
              <a:rPr lang="en-US" b="1" dirty="0">
                <a:latin typeface="Comic Sans MS" panose="030F0702030302020204" pitchFamily="66" charset="0"/>
              </a:rPr>
              <a:t> </a:t>
            </a:r>
            <a:r>
              <a:rPr lang="en-US" b="1" dirty="0"/>
              <a:t>Kelvin Xu et al 15 </a:t>
            </a:r>
          </a:p>
          <a:p>
            <a:pPr marL="0" indent="0">
              <a:buNone/>
            </a:pPr>
            <a:endParaRPr lang="en-US" b="1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US" dirty="0">
                <a:latin typeface="Comic Sans MS" panose="030F0702030302020204" pitchFamily="66" charset="0"/>
              </a:rPr>
              <a:t>authors use img2seq model to caption images and they augmented it with … attention! </a:t>
            </a:r>
          </a:p>
          <a:p>
            <a:pPr marL="0" indent="0">
              <a:buNone/>
            </a:pPr>
            <a:r>
              <a:rPr lang="en-US" dirty="0">
                <a:latin typeface="Comic Sans MS" panose="030F0702030302020204" pitchFamily="66" charset="0"/>
              </a:rPr>
              <a:t>So how it was?</a:t>
            </a:r>
            <a:endParaRPr lang="ru-RU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224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898C9-CACF-45F9-9905-18BCDD314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5592"/>
            <a:ext cx="10515600" cy="1325563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Soft/Hard (pic first!)</a:t>
            </a:r>
            <a:endParaRPr lang="ru-RU" dirty="0">
              <a:latin typeface="Comic Sans MS" panose="030F0702030302020204" pitchFamily="66" charset="0"/>
            </a:endParaRPr>
          </a:p>
        </p:txBody>
      </p:sp>
      <p:pic>
        <p:nvPicPr>
          <p:cNvPr id="12290" name="Picture 2" descr="show-attend-and-tell">
            <a:extLst>
              <a:ext uri="{FF2B5EF4-FFF2-40B4-BE49-F238E27FC236}">
                <a16:creationId xmlns:a16="http://schemas.microsoft.com/office/drawing/2014/main" id="{40139600-7B8C-4C1D-822C-845F424FB4D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91" y="809228"/>
            <a:ext cx="8607718" cy="543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89E42F-0F2E-4A45-98C6-27FDCD324DAF}"/>
              </a:ext>
            </a:extLst>
          </p:cNvPr>
          <p:cNvSpPr txBox="1"/>
          <p:nvPr/>
        </p:nvSpPr>
        <p:spPr>
          <a:xfrm>
            <a:off x="1069675" y="6159260"/>
            <a:ext cx="9851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mic Sans MS" panose="030F0702030302020204" pitchFamily="66" charset="0"/>
                <a:ea typeface="+mj-ea"/>
                <a:cs typeface="+mj-cs"/>
              </a:rPr>
              <a:t>“A woman is throwing a frisbee in a park.”  </a:t>
            </a:r>
            <a:r>
              <a:rPr lang="en-US" sz="2000" dirty="0">
                <a:latin typeface="Comic Sans MS" panose="030F0702030302020204" pitchFamily="66" charset="0"/>
                <a:ea typeface="+mj-ea"/>
                <a:cs typeface="+mj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Xu et al. 2015</a:t>
            </a:r>
            <a:endParaRPr lang="ru-RU" sz="2000" dirty="0">
              <a:latin typeface="Comic Sans MS" panose="030F0702030302020204" pitchFamily="66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91947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6C040A4-9075-4CD0-8060-453090630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610" y="586733"/>
            <a:ext cx="3267531" cy="1752845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898C9-CACF-45F9-9905-18BCDD314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5592"/>
            <a:ext cx="10515600" cy="1325563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Soft/Hard</a:t>
            </a:r>
            <a:endParaRPr lang="ru-RU" dirty="0">
              <a:latin typeface="Comic Sans MS" panose="030F0702030302020204" pitchFamily="66" charset="0"/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0948F442-06D2-41EC-85A3-2DCAF960A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27575" y="-144077"/>
            <a:ext cx="7640116" cy="341042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639312A-C308-436E-B4BE-BA2AA63BD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433" y="2339578"/>
            <a:ext cx="2638793" cy="733527"/>
          </a:xfrm>
          <a:prstGeom prst="rect">
            <a:avLst/>
          </a:prstGeom>
        </p:spPr>
      </p:pic>
      <p:pic>
        <p:nvPicPr>
          <p:cNvPr id="11" name="Picture 2" descr="Image for post">
            <a:extLst>
              <a:ext uri="{FF2B5EF4-FFF2-40B4-BE49-F238E27FC236}">
                <a16:creationId xmlns:a16="http://schemas.microsoft.com/office/drawing/2014/main" id="{9FB4F694-89FF-4E8F-862C-2D9CE0451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492" y="3073105"/>
            <a:ext cx="9728334" cy="399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948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898C9-CACF-45F9-9905-18BCDD314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5592"/>
            <a:ext cx="10515600" cy="1325563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Soft/Hard</a:t>
            </a:r>
            <a:endParaRPr lang="ru-RU" dirty="0">
              <a:latin typeface="Comic Sans MS" panose="030F0702030302020204" pitchFamily="66" charset="0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4201F92-11B5-45D1-88DF-0F1FBD5DE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2582"/>
            <a:ext cx="1219200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197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898C9-CACF-45F9-9905-18BCDD314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2458" y="1176008"/>
            <a:ext cx="8586878" cy="317170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And there was many others that I decided not to tell you about… </a:t>
            </a:r>
            <a:br>
              <a:rPr lang="en-US" dirty="0">
                <a:latin typeface="Comic Sans MS" panose="030F0702030302020204" pitchFamily="66" charset="0"/>
              </a:rPr>
            </a:br>
            <a:br>
              <a:rPr lang="en-US" dirty="0">
                <a:latin typeface="Comic Sans MS" panose="030F0702030302020204" pitchFamily="66" charset="0"/>
              </a:rPr>
            </a:br>
            <a:r>
              <a:rPr lang="en-US" dirty="0">
                <a:latin typeface="Comic Sans MS" panose="030F0702030302020204" pitchFamily="66" charset="0"/>
              </a:rPr>
              <a:t>but next there was a game changer?</a:t>
            </a:r>
            <a:endParaRPr lang="ru-RU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572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898C9-CACF-45F9-9905-18BCDD314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Self-Attention</a:t>
            </a:r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4549DA3-2441-42DC-8175-B742399421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Single, Multihead, Sparse, Huyars, Linear</a:t>
            </a:r>
          </a:p>
          <a:p>
            <a:r>
              <a:rPr lang="en-US" dirty="0"/>
              <a:t>Transformers, GANs, CNNs, Graphs </a:t>
            </a:r>
          </a:p>
          <a:p>
            <a:r>
              <a:rPr lang="en-US" dirty="0"/>
              <a:t>And other shit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498453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898C9-CACF-45F9-9905-18BCDD314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Intra-Attention</a:t>
            </a:r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4549DA3-2441-42DC-8175-B74239942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  <a:ea typeface="+mj-ea"/>
                <a:cs typeface="+mj-cs"/>
              </a:rPr>
              <a:t>Initially was introduced for machine reading and language modeling in paper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Long Short-Term Memory-Networks for Machine Reading </a:t>
            </a:r>
          </a:p>
          <a:p>
            <a:pPr marL="0" indent="0">
              <a:buNone/>
            </a:pPr>
            <a:r>
              <a:rPr lang="en-US" dirty="0">
                <a:latin typeface="Comic Sans MS" panose="030F0702030302020204" pitchFamily="66" charset="0"/>
                <a:ea typeface="+mj-ea"/>
                <a:cs typeface="+mj-cs"/>
              </a:rPr>
              <a:t>by Jianpeng </a:t>
            </a:r>
            <a:r>
              <a:rPr lang="en-US" dirty="0">
                <a:latin typeface="Comic Sans MS" panose="030F0702030302020204" pitchFamily="66" charset="0"/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Cheng et al 16</a:t>
            </a:r>
            <a:endParaRPr lang="ru-RU" dirty="0">
              <a:latin typeface="Comic Sans MS" panose="030F0702030302020204" pitchFamily="66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99709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159ADD-FA1E-49DD-AC06-26001BB6F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3697917"/>
          </a:xfrm>
        </p:spPr>
        <p:txBody>
          <a:bodyPr/>
          <a:lstStyle/>
          <a:p>
            <a:r>
              <a:rPr lang="en-US" sz="2800" dirty="0">
                <a:latin typeface="Comic Sans MS" panose="030F0702030302020204" pitchFamily="66" charset="0"/>
              </a:rPr>
              <a:t>What to know paperswithcode about attention?	</a:t>
            </a:r>
            <a:endParaRPr lang="ru-RU" sz="2800" dirty="0">
              <a:latin typeface="Comic Sans MS" panose="030F0702030302020204" pitchFamily="66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71E1CD2-EFDB-4F1D-8207-A5848040D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-311958"/>
            <a:ext cx="5825706" cy="748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453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898C9-CACF-45F9-9905-18BCDD314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Intra-Attention</a:t>
            </a:r>
            <a:endParaRPr lang="ru-RU" dirty="0">
              <a:latin typeface="Comic Sans MS" panose="030F0702030302020204" pitchFamily="66" charset="0"/>
            </a:endParaRP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01008A47-E243-4EC1-AA35-122BC9856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3978" y="1482208"/>
            <a:ext cx="4372585" cy="119079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2FCAA5A-A6DF-422A-8914-71B039AC3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958" y="1479902"/>
            <a:ext cx="2295845" cy="11812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1893255-0FF2-4FFC-BF21-E3416FA77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199" y="1479902"/>
            <a:ext cx="3400900" cy="26959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211A77-CB91-4EC0-A65B-0E083887D899}"/>
              </a:ext>
            </a:extLst>
          </p:cNvPr>
          <p:cNvSpPr txBox="1"/>
          <p:nvPr/>
        </p:nvSpPr>
        <p:spPr>
          <a:xfrm>
            <a:off x="1069675" y="3597215"/>
            <a:ext cx="6435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Comic Sans MS" panose="030F0702030302020204" pitchFamily="66" charset="0"/>
                <a:ea typeface="+mj-ea"/>
                <a:cs typeface="+mj-cs"/>
              </a:rPr>
              <a:t>Something familiar in many ways?</a:t>
            </a:r>
            <a:endParaRPr lang="ru-RU" sz="2800" dirty="0">
              <a:latin typeface="Comic Sans MS" panose="030F0702030302020204" pitchFamily="66" charset="0"/>
              <a:ea typeface="+mj-ea"/>
              <a:cs typeface="+mj-c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2495B9E-4279-422D-BDB5-EBA2649225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0229" y="4589692"/>
            <a:ext cx="6070578" cy="110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4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898C9-CACF-45F9-9905-18BCDD314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Intra-Attention</a:t>
            </a:r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89D84C86-A03C-4106-90EE-C6B7A5173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57BAA12-A449-47C3-83BC-0236139B7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56792"/>
            <a:ext cx="10263996" cy="508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190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898C9-CACF-45F9-9905-18BCDD314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Intra-Attention</a:t>
            </a:r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89D84C86-A03C-4106-90EE-C6B7A5173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6729666-6A19-4F0B-A1C3-4BFD3BB38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33" y="1466400"/>
            <a:ext cx="4706390" cy="494868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FF0274-219A-4C97-B808-8E657AF61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461" y="2310816"/>
            <a:ext cx="6106377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48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898C9-CACF-45F9-9905-18BCDD314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Intra-Attention</a:t>
            </a:r>
            <a:endParaRPr lang="ru-RU" dirty="0">
              <a:latin typeface="Comic Sans MS" panose="030F0702030302020204" pitchFamily="66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6729666-6A19-4F0B-A1C3-4BFD3BB38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82" y="1690688"/>
            <a:ext cx="4706390" cy="494868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DFF0274-219A-4C97-B808-8E657AF617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8591" r="-235"/>
          <a:stretch/>
        </p:blipFill>
        <p:spPr>
          <a:xfrm>
            <a:off x="5938974" y="155276"/>
            <a:ext cx="4171183" cy="2605177"/>
          </a:xfrm>
          <a:prstGeom prst="rect">
            <a:avLst/>
          </a:prstGeom>
        </p:spPr>
      </p:pic>
      <p:pic>
        <p:nvPicPr>
          <p:cNvPr id="5" name="Объект 4">
            <a:extLst>
              <a:ext uri="{FF2B5EF4-FFF2-40B4-BE49-F238E27FC236}">
                <a16:creationId xmlns:a16="http://schemas.microsoft.com/office/drawing/2014/main" id="{F5A866D7-081B-4077-B030-023C0C587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5803"/>
          <a:stretch/>
        </p:blipFill>
        <p:spPr>
          <a:xfrm>
            <a:off x="5681084" y="2696997"/>
            <a:ext cx="4813762" cy="409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3858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898C9-CACF-45F9-9905-18BCDD314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Self-Attention</a:t>
            </a:r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62EDC6A5-6A45-4BCC-8B1A-71D0FD959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9600" dirty="0">
                <a:latin typeface="Comic Sans MS" panose="030F0702030302020204" pitchFamily="66" charset="0"/>
                <a:ea typeface="+mj-ea"/>
                <a:cs typeface="+mj-cs"/>
              </a:rPr>
              <a:t>ATTENTION IS ALL YOU NEED!!!111one</a:t>
            </a:r>
          </a:p>
          <a:p>
            <a:pPr marL="0" indent="0">
              <a:buNone/>
            </a:pPr>
            <a:r>
              <a:rPr lang="en-US" sz="4000" dirty="0">
                <a:latin typeface="Comic Sans MS" panose="030F0702030302020204" pitchFamily="66" charset="0"/>
                <a:ea typeface="+mj-ea"/>
                <a:cs typeface="+mj-cs"/>
              </a:rPr>
              <a:t>(You’ve been waiting that, right?)</a:t>
            </a:r>
            <a:endParaRPr lang="ru-RU" sz="3600" dirty="0">
              <a:latin typeface="Comic Sans MS" panose="030F0702030302020204" pitchFamily="66" charset="0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33E682-EA00-4E13-A536-02EDF1DBD768}"/>
              </a:ext>
            </a:extLst>
          </p:cNvPr>
          <p:cNvSpPr txBox="1"/>
          <p:nvPr/>
        </p:nvSpPr>
        <p:spPr>
          <a:xfrm>
            <a:off x="915838" y="6176963"/>
            <a:ext cx="10437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Vaswani, et al., 2017</a:t>
            </a:r>
            <a:endParaRPr lang="ru-RU" sz="2800" dirty="0">
              <a:latin typeface="Comic Sans MS" panose="030F0702030302020204" pitchFamily="66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872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2EBF1D-765F-44B1-A400-46402E1293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39"/>
          <a:stretch/>
        </p:blipFill>
        <p:spPr>
          <a:xfrm>
            <a:off x="630724" y="5081769"/>
            <a:ext cx="7831789" cy="177623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EBF9767-40F2-44DA-84DF-E35A62E9DB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26"/>
          <a:stretch/>
        </p:blipFill>
        <p:spPr>
          <a:xfrm>
            <a:off x="5333043" y="1552754"/>
            <a:ext cx="6858957" cy="39892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898C9-CACF-45F9-9905-18BCDD314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Self-Attention (Transformer)</a:t>
            </a:r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D736EDF-0549-43F3-BA56-BFC35CF36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  <a:ea typeface="+mj-ea"/>
                <a:cs typeface="+mj-cs"/>
              </a:rPr>
              <a:t>Very much basenka</a:t>
            </a:r>
          </a:p>
          <a:p>
            <a:r>
              <a:rPr lang="en-US" dirty="0">
                <a:latin typeface="Comic Sans MS" panose="030F0702030302020204" pitchFamily="66" charset="0"/>
                <a:ea typeface="+mj-ea"/>
                <a:cs typeface="+mj-cs"/>
              </a:rPr>
              <a:t>Key, Value, Query formalism </a:t>
            </a:r>
          </a:p>
          <a:p>
            <a:r>
              <a:rPr lang="en-US" dirty="0">
                <a:latin typeface="Comic Sans MS" panose="030F0702030302020204" pitchFamily="66" charset="0"/>
                <a:ea typeface="+mj-ea"/>
                <a:cs typeface="+mj-cs"/>
              </a:rPr>
              <a:t>So Multihead</a:t>
            </a:r>
          </a:p>
          <a:p>
            <a:r>
              <a:rPr lang="en-US" dirty="0">
                <a:latin typeface="Comic Sans MS" panose="030F0702030302020204" pitchFamily="66" charset="0"/>
              </a:rPr>
              <a:t>Easiest type of attention</a:t>
            </a:r>
          </a:p>
          <a:p>
            <a:pPr marL="0" indent="0">
              <a:buNone/>
            </a:pPr>
            <a:endParaRPr lang="ru-RU" dirty="0">
              <a:latin typeface="Comic Sans MS" panose="030F0702030302020204" pitchFamily="66" charset="0"/>
              <a:ea typeface="+mj-ea"/>
              <a:cs typeface="+mj-cs"/>
            </a:endParaRP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22D8B6CE-9EEF-4481-9922-287442EDEBB4}"/>
              </a:ext>
            </a:extLst>
          </p:cNvPr>
          <p:cNvCxnSpPr/>
          <p:nvPr/>
        </p:nvCxnSpPr>
        <p:spPr>
          <a:xfrm>
            <a:off x="2147977" y="3907766"/>
            <a:ext cx="1095555" cy="18374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9913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898C9-CACF-45F9-9905-18BCDD314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493" y="68651"/>
            <a:ext cx="10189233" cy="71590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Les’t deep dive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7EABEA-08E6-4230-922F-113D15874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565" y="34056"/>
            <a:ext cx="6539435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1B547E2-7347-41D1-990C-C23F08E5A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66" y="622664"/>
            <a:ext cx="3490090" cy="396629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9CE23B4-2D05-47C6-94B6-1B3749511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40" y="4495721"/>
            <a:ext cx="4076446" cy="236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57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Image for post">
            <a:extLst>
              <a:ext uri="{FF2B5EF4-FFF2-40B4-BE49-F238E27FC236}">
                <a16:creationId xmlns:a16="http://schemas.microsoft.com/office/drawing/2014/main" id="{2177C792-749C-487E-9664-F7A8DE2B7B9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3" y="0"/>
            <a:ext cx="114030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898C9-CACF-45F9-9905-18BCDD314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493" y="68651"/>
            <a:ext cx="10189233" cy="71590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Les’t deep dive</a:t>
            </a:r>
          </a:p>
        </p:txBody>
      </p:sp>
    </p:spTree>
    <p:extLst>
      <p:ext uri="{BB962C8B-B14F-4D97-AF65-F5344CB8AC3E}">
        <p14:creationId xmlns:p14="http://schemas.microsoft.com/office/powerpoint/2010/main" val="20174800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Image for post">
            <a:extLst>
              <a:ext uri="{FF2B5EF4-FFF2-40B4-BE49-F238E27FC236}">
                <a16:creationId xmlns:a16="http://schemas.microsoft.com/office/drawing/2014/main" id="{BECC2F5E-FC2C-4F48-9760-F4D79B98A32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0"/>
            <a:ext cx="114030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898C9-CACF-45F9-9905-18BCDD314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493" y="68651"/>
            <a:ext cx="10189233" cy="71590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Les’t deep dive</a:t>
            </a:r>
          </a:p>
        </p:txBody>
      </p:sp>
    </p:spTree>
    <p:extLst>
      <p:ext uri="{BB962C8B-B14F-4D97-AF65-F5344CB8AC3E}">
        <p14:creationId xmlns:p14="http://schemas.microsoft.com/office/powerpoint/2010/main" val="33948709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CA7B6AC-BD0B-4B72-92BA-F04A6ED4C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549" y="784554"/>
            <a:ext cx="8726118" cy="601111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898C9-CACF-45F9-9905-18BCDD314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493" y="68651"/>
            <a:ext cx="10189233" cy="71590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Les’t deep dive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E49742-0F51-42DD-BE73-FD7633461D86}"/>
              </a:ext>
            </a:extLst>
          </p:cNvPr>
          <p:cNvSpPr txBox="1"/>
          <p:nvPr/>
        </p:nvSpPr>
        <p:spPr>
          <a:xfrm>
            <a:off x="560717" y="1181819"/>
            <a:ext cx="3795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Comic Sans MS" panose="030F0702030302020204" pitchFamily="66" charset="0"/>
                <a:ea typeface="+mj-ea"/>
                <a:cs typeface="+mj-cs"/>
              </a:rPr>
              <a:t>Add some heads</a:t>
            </a:r>
            <a:endParaRPr lang="ru-RU" sz="2800" dirty="0">
              <a:latin typeface="Comic Sans MS" panose="030F0702030302020204" pitchFamily="66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36261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5878FB-39C2-460C-9459-56884C502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Where the legs grow from</a:t>
            </a:r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F238BB-C5B6-4EC8-AE8F-09911D61D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Machine Translation!</a:t>
            </a:r>
          </a:p>
          <a:p>
            <a:r>
              <a:rPr lang="en-US" dirty="0">
                <a:latin typeface="Comic Sans MS" panose="030F0702030302020204" pitchFamily="66" charset="0"/>
              </a:rPr>
              <a:t>But you know it already, right?</a:t>
            </a:r>
          </a:p>
          <a:p>
            <a:r>
              <a:rPr lang="en-US" dirty="0">
                <a:latin typeface="Comic Sans MS" panose="030F0702030302020204" pitchFamily="66" charset="0"/>
              </a:rPr>
              <a:t>So it’s about seq2seq for translation task, but a little augmented.</a:t>
            </a:r>
            <a:endParaRPr lang="ru-RU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0842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898C9-CACF-45F9-9905-18BCDD314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493" y="68651"/>
            <a:ext cx="10189233" cy="71590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Les’t deep dive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E49742-0F51-42DD-BE73-FD7633461D86}"/>
              </a:ext>
            </a:extLst>
          </p:cNvPr>
          <p:cNvSpPr txBox="1"/>
          <p:nvPr/>
        </p:nvSpPr>
        <p:spPr>
          <a:xfrm>
            <a:off x="560717" y="1181819"/>
            <a:ext cx="3795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Comic Sans MS" panose="030F0702030302020204" pitchFamily="66" charset="0"/>
                <a:ea typeface="+mj-ea"/>
                <a:cs typeface="+mj-cs"/>
              </a:rPr>
              <a:t>Add some heads</a:t>
            </a:r>
            <a:endParaRPr lang="ru-RU" sz="2800" dirty="0">
              <a:latin typeface="Comic Sans MS" panose="030F0702030302020204" pitchFamily="66" charset="0"/>
              <a:ea typeface="+mj-ea"/>
              <a:cs typeface="+mj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6FB911-6D75-463B-9E9D-B992065D3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156" y="1666150"/>
            <a:ext cx="9002381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977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898C9-CACF-45F9-9905-18BCDD314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499"/>
            <a:ext cx="10515600" cy="1325563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Self-Attention</a:t>
            </a:r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D736EDF-0549-43F3-BA56-BFC35CF36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mic Sans MS" panose="030F0702030302020204" pitchFamily="66" charset="0"/>
                <a:ea typeface="+mj-ea"/>
                <a:cs typeface="+mj-cs"/>
              </a:rPr>
              <a:t>Some code</a:t>
            </a:r>
          </a:p>
          <a:p>
            <a:pPr marL="0" indent="0">
              <a:buNone/>
            </a:pPr>
            <a:endParaRPr lang="ru-RU" dirty="0">
              <a:latin typeface="Comic Sans MS" panose="030F0702030302020204" pitchFamily="66" charset="0"/>
              <a:ea typeface="+mj-ea"/>
              <a:cs typeface="+mj-cs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FEFD176-9090-4F97-AA35-51FF9EE71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2" y="2491371"/>
            <a:ext cx="5896798" cy="301984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AE89F00-B711-4C04-B715-2392637F5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336" y="0"/>
            <a:ext cx="62946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7851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898C9-CACF-45F9-9905-18BCDD314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499"/>
            <a:ext cx="10515600" cy="1325563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Self-Attention with relation aware</a:t>
            </a:r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D736EDF-0549-43F3-BA56-BFC35CF36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mic Sans MS" panose="030F0702030302020204" pitchFamily="66" charset="0"/>
                <a:ea typeface="+mj-ea"/>
                <a:cs typeface="+mj-cs"/>
              </a:rPr>
              <a:t>In paper </a:t>
            </a:r>
          </a:p>
          <a:p>
            <a:pPr marL="0" indent="0">
              <a:buNone/>
            </a:pPr>
            <a:r>
              <a:rPr lang="en-US" b="1" dirty="0"/>
              <a:t>Self-Attention with Relative Position Representations</a:t>
            </a:r>
          </a:p>
          <a:p>
            <a:pPr marL="0" indent="0">
              <a:buNone/>
            </a:pPr>
            <a:r>
              <a:rPr lang="en-US" b="1" dirty="0">
                <a:latin typeface="Comic Sans MS" panose="030F0702030302020204" pitchFamily="66" charset="0"/>
                <a:ea typeface="+mj-ea"/>
                <a:cs typeface="+mj-cs"/>
              </a:rPr>
              <a:t>by </a:t>
            </a:r>
            <a:r>
              <a:rPr lang="en-US" dirty="0">
                <a:latin typeface="Comic Sans MS" panose="030F0702030302020204" pitchFamily="66" charset="0"/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Peter Shaw at el 18</a:t>
            </a:r>
            <a:r>
              <a:rPr lang="en-US" dirty="0">
                <a:latin typeface="Comic Sans MS" panose="030F0702030302020204" pitchFamily="66" charset="0"/>
                <a:ea typeface="+mj-ea"/>
                <a:cs typeface="+mj-cs"/>
              </a:rPr>
              <a:t> propose some kind of positional encoding in attention layer. The edge between input elements xi and </a:t>
            </a:r>
            <a:r>
              <a:rPr lang="en-US" dirty="0" err="1">
                <a:latin typeface="Comic Sans MS" panose="030F0702030302020204" pitchFamily="66" charset="0"/>
                <a:ea typeface="+mj-ea"/>
                <a:cs typeface="+mj-cs"/>
              </a:rPr>
              <a:t>xj</a:t>
            </a:r>
            <a:r>
              <a:rPr lang="en-US" dirty="0">
                <a:latin typeface="Comic Sans MS" panose="030F0702030302020204" pitchFamily="66" charset="0"/>
                <a:ea typeface="+mj-ea"/>
                <a:cs typeface="+mj-cs"/>
              </a:rPr>
              <a:t> is represented by vectors </a:t>
            </a:r>
          </a:p>
          <a:p>
            <a:pPr marL="0" indent="0">
              <a:buNone/>
            </a:pPr>
            <a:endParaRPr lang="ru-RU" dirty="0">
              <a:latin typeface="Comic Sans MS" panose="030F0702030302020204" pitchFamily="66" charset="0"/>
              <a:ea typeface="+mj-ea"/>
              <a:cs typeface="+mj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34A0883-2771-4116-925B-3AFB52BFD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941" y="3633366"/>
            <a:ext cx="1875618" cy="48269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1059CB9-0C45-4663-867E-0954534D3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801" y="4054506"/>
            <a:ext cx="4610743" cy="147658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20EE1A-AFF8-4E00-A408-0A427F386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0145" y="4004568"/>
            <a:ext cx="5077534" cy="152421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536016D-E24E-4B7D-A3E7-DA330A0E58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4922" y="5055378"/>
            <a:ext cx="3820058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6558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898C9-CACF-45F9-9905-18BCDD314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499"/>
            <a:ext cx="10515600" cy="1325563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Local Self-Attention (Images!)</a:t>
            </a:r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D736EDF-0549-43F3-BA56-BFC35CF36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441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mic Sans MS" panose="030F0702030302020204" pitchFamily="66" charset="0"/>
                <a:ea typeface="+mj-ea"/>
                <a:cs typeface="+mj-cs"/>
              </a:rPr>
              <a:t>In paper </a:t>
            </a:r>
            <a:r>
              <a:rPr lang="en-US" b="1" dirty="0">
                <a:latin typeface="Comic Sans MS" panose="030F0702030302020204" pitchFamily="66" charset="0"/>
                <a:ea typeface="+mj-ea"/>
                <a:cs typeface="+mj-cs"/>
              </a:rPr>
              <a:t>Image Transformer </a:t>
            </a:r>
            <a:r>
              <a:rPr lang="en-US" dirty="0">
                <a:latin typeface="Comic Sans MS" panose="030F0702030302020204" pitchFamily="66" charset="0"/>
                <a:ea typeface="+mj-ea"/>
                <a:cs typeface="+mj-cs"/>
              </a:rPr>
              <a:t>by </a:t>
            </a:r>
            <a:r>
              <a:rPr lang="en-US" dirty="0">
                <a:latin typeface="Comic Sans MS" panose="030F0702030302020204" pitchFamily="66" charset="0"/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Niki Parmar et al 18 </a:t>
            </a:r>
            <a:endParaRPr lang="en-US" dirty="0">
              <a:latin typeface="Comic Sans MS" panose="030F0702030302020204" pitchFamily="66" charset="0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dirty="0">
                <a:latin typeface="Comic Sans MS" panose="030F0702030302020204" pitchFamily="66" charset="0"/>
                <a:ea typeface="+mj-ea"/>
                <a:cs typeface="+mj-cs"/>
              </a:rPr>
              <a:t>They use transformer with local self-attention to produce images with super resolution task.</a:t>
            </a:r>
          </a:p>
          <a:p>
            <a:pPr marL="0" indent="0">
              <a:buNone/>
            </a:pPr>
            <a:endParaRPr lang="ru-RU" dirty="0">
              <a:latin typeface="Comic Sans MS" panose="030F0702030302020204" pitchFamily="66" charset="0"/>
              <a:ea typeface="+mj-ea"/>
              <a:cs typeface="+mj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D9CB0FA-0927-41A8-A546-C3644990A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688" y="1195790"/>
            <a:ext cx="4925112" cy="56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670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898C9-CACF-45F9-9905-18BCDD314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6499"/>
            <a:ext cx="10515600" cy="1325563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Self-Attention GAN (Images!)</a:t>
            </a:r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D736EDF-0549-43F3-BA56-BFC35CF36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441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mic Sans MS" panose="030F0702030302020204" pitchFamily="66" charset="0"/>
                <a:ea typeface="+mj-ea"/>
                <a:cs typeface="+mj-cs"/>
              </a:rPr>
              <a:t>Finally! The TRUE COMPUTER VISION.</a:t>
            </a:r>
          </a:p>
          <a:p>
            <a:pPr marL="0" indent="0">
              <a:buNone/>
            </a:pPr>
            <a:endParaRPr lang="en-US" dirty="0">
              <a:latin typeface="Comic Sans MS" panose="030F0702030302020204" pitchFamily="66" charset="0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dirty="0">
                <a:latin typeface="Comic Sans MS" panose="030F0702030302020204" pitchFamily="66" charset="0"/>
                <a:ea typeface="+mj-ea"/>
                <a:cs typeface="+mj-cs"/>
              </a:rPr>
              <a:t>SAGAN</a:t>
            </a:r>
          </a:p>
          <a:p>
            <a:pPr marL="0" indent="0">
              <a:buNone/>
            </a:pPr>
            <a:r>
              <a:rPr lang="en-US" dirty="0">
                <a:latin typeface="Comic Sans MS" panose="030F0702030302020204" pitchFamily="66" charset="0"/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Zhang et al., 2018</a:t>
            </a:r>
            <a:endParaRPr lang="en-US" dirty="0">
              <a:latin typeface="Comic Sans MS" panose="030F0702030302020204" pitchFamily="66" charset="0"/>
              <a:ea typeface="+mj-ea"/>
              <a:cs typeface="+mj-cs"/>
            </a:endParaRPr>
          </a:p>
          <a:p>
            <a:pPr marL="0" indent="0">
              <a:buNone/>
            </a:pPr>
            <a:endParaRPr lang="ru-RU" dirty="0">
              <a:latin typeface="Comic Sans MS" panose="030F0702030302020204" pitchFamily="66" charset="0"/>
              <a:ea typeface="+mj-ea"/>
              <a:cs typeface="+mj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5989D8-DD3E-4BB9-9050-5AF88DCE1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689" y="1682062"/>
            <a:ext cx="6916115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3556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898C9-CACF-45F9-9905-18BCDD314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247"/>
            <a:ext cx="10515600" cy="1325563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Self-Attention GAN (Images!)</a:t>
            </a:r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D736EDF-0549-43F3-BA56-BFC35CF36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4411" cy="4351338"/>
          </a:xfrm>
        </p:spPr>
        <p:txBody>
          <a:bodyPr/>
          <a:lstStyle/>
          <a:p>
            <a:pPr marL="0" indent="0">
              <a:buNone/>
            </a:pPr>
            <a:endParaRPr lang="ru-RU" dirty="0">
              <a:latin typeface="Comic Sans MS" panose="030F0702030302020204" pitchFamily="66" charset="0"/>
              <a:ea typeface="+mj-ea"/>
              <a:cs typeface="+mj-cs"/>
            </a:endParaRPr>
          </a:p>
        </p:txBody>
      </p:sp>
      <p:pic>
        <p:nvPicPr>
          <p:cNvPr id="36866" name="Picture 2" descr="SAGAN">
            <a:extLst>
              <a:ext uri="{FF2B5EF4-FFF2-40B4-BE49-F238E27FC236}">
                <a16:creationId xmlns:a16="http://schemas.microsoft.com/office/drawing/2014/main" id="{DF3D9165-45DF-42A5-AA03-E8C73D27B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6627"/>
            <a:ext cx="12192000" cy="479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D0C035-B639-47E5-A9CB-BE5854A9A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4763" y="725720"/>
            <a:ext cx="2377592" cy="12302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3A3BBFF-77F6-452D-985B-9F690BF73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8640" y="1966199"/>
            <a:ext cx="3133360" cy="120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0904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898C9-CACF-45F9-9905-18BCDD314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247"/>
            <a:ext cx="10515600" cy="1325563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Self-Attention GAN (Images!)</a:t>
            </a:r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D736EDF-0549-43F3-BA56-BFC35CF36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4411" cy="4351338"/>
          </a:xfrm>
        </p:spPr>
        <p:txBody>
          <a:bodyPr/>
          <a:lstStyle/>
          <a:p>
            <a:pPr marL="0" indent="0">
              <a:buNone/>
            </a:pPr>
            <a:endParaRPr lang="ru-RU" dirty="0">
              <a:latin typeface="Comic Sans MS" panose="030F0702030302020204" pitchFamily="66" charset="0"/>
              <a:ea typeface="+mj-ea"/>
              <a:cs typeface="+mj-cs"/>
            </a:endParaRPr>
          </a:p>
        </p:txBody>
      </p:sp>
      <p:pic>
        <p:nvPicPr>
          <p:cNvPr id="36866" name="Picture 2" descr="SAGAN">
            <a:extLst>
              <a:ext uri="{FF2B5EF4-FFF2-40B4-BE49-F238E27FC236}">
                <a16:creationId xmlns:a16="http://schemas.microsoft.com/office/drawing/2014/main" id="{DF3D9165-45DF-42A5-AA03-E8C73D27B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6627"/>
            <a:ext cx="12192000" cy="479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D0C035-B639-47E5-A9CB-BE5854A9A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4763" y="725720"/>
            <a:ext cx="2377592" cy="123026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3A3BBFF-77F6-452D-985B-9F690BF73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8640" y="1966199"/>
            <a:ext cx="3133360" cy="12051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75F6AC-6CA0-4D24-AA8A-A1472EE18C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2840" y="5287994"/>
            <a:ext cx="1781438" cy="590476"/>
          </a:xfrm>
          <a:prstGeom prst="rect">
            <a:avLst/>
          </a:prstGeom>
        </p:spPr>
      </p:pic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A410E74E-FB86-4EEF-8CA6-AE943B38A6A4}"/>
              </a:ext>
            </a:extLst>
          </p:cNvPr>
          <p:cNvCxnSpPr>
            <a:cxnSpLocks/>
          </p:cNvCxnSpPr>
          <p:nvPr/>
        </p:nvCxnSpPr>
        <p:spPr>
          <a:xfrm flipV="1">
            <a:off x="9998015" y="5658929"/>
            <a:ext cx="508959" cy="2501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D47AC50-F3A8-43F6-92C3-61A7EFB656E3}"/>
              </a:ext>
            </a:extLst>
          </p:cNvPr>
          <p:cNvSpPr txBox="1"/>
          <p:nvPr/>
        </p:nvSpPr>
        <p:spPr>
          <a:xfrm>
            <a:off x="8013940" y="6039472"/>
            <a:ext cx="2182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Comic Sans MS" panose="030F0702030302020204" pitchFamily="66" charset="0"/>
                <a:ea typeface="+mj-ea"/>
                <a:cs typeface="+mj-cs"/>
              </a:rPr>
              <a:t>Scale parameter</a:t>
            </a:r>
            <a:endParaRPr lang="ru-RU" sz="2000" dirty="0">
              <a:latin typeface="Comic Sans MS" panose="030F0702030302020204" pitchFamily="66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925087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898C9-CACF-45F9-9905-18BCDD314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247"/>
            <a:ext cx="10515600" cy="1325563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Self-Attention GAN (Images!)</a:t>
            </a:r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D736EDF-0549-43F3-BA56-BFC35CF36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4411" cy="4351338"/>
          </a:xfrm>
        </p:spPr>
        <p:txBody>
          <a:bodyPr/>
          <a:lstStyle/>
          <a:p>
            <a:pPr marL="0" indent="0">
              <a:buNone/>
            </a:pPr>
            <a:endParaRPr lang="ru-RU" dirty="0">
              <a:latin typeface="Comic Sans MS" panose="030F0702030302020204" pitchFamily="66" charset="0"/>
              <a:ea typeface="+mj-ea"/>
              <a:cs typeface="+mj-cs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BB601B9-4A6F-432C-8A90-54F911F2E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93" y="1526673"/>
            <a:ext cx="11339214" cy="465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1164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898C9-CACF-45F9-9905-18BCDD314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9247"/>
            <a:ext cx="10515600" cy="1325563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Simple Self-Attention (Images!)</a:t>
            </a:r>
            <a:endParaRPr lang="ru-RU" dirty="0">
              <a:latin typeface="Comic Sans MS" panose="030F0702030302020204" pitchFamily="66" charset="0"/>
            </a:endParaRP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EE6CEE7F-C941-4D1F-B8F2-39C306C912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2536"/>
            <a:ext cx="5173663" cy="34669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B8B59E-C190-4667-BF71-DFC9B91A2A4F}"/>
              </a:ext>
            </a:extLst>
          </p:cNvPr>
          <p:cNvSpPr txBox="1"/>
          <p:nvPr/>
        </p:nvSpPr>
        <p:spPr>
          <a:xfrm>
            <a:off x="838200" y="1580689"/>
            <a:ext cx="51830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Comic Sans MS" panose="030F0702030302020204" pitchFamily="66" charset="0"/>
                <a:ea typeface="+mj-ea"/>
                <a:cs typeface="+mj-cs"/>
              </a:rPr>
              <a:t>SAGAN</a:t>
            </a:r>
            <a:endParaRPr lang="ru-RU" sz="2800" dirty="0">
              <a:latin typeface="Comic Sans MS" panose="030F0702030302020204" pitchFamily="66" charset="0"/>
              <a:ea typeface="+mj-ea"/>
              <a:cs typeface="+mj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EC59FEE-83FF-4E6F-9F17-28740D8DF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12536"/>
            <a:ext cx="5887272" cy="32865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01E553-F2A8-4895-A7DC-85150ED548A0}"/>
              </a:ext>
            </a:extLst>
          </p:cNvPr>
          <p:cNvSpPr txBox="1"/>
          <p:nvPr/>
        </p:nvSpPr>
        <p:spPr>
          <a:xfrm>
            <a:off x="6105375" y="1589316"/>
            <a:ext cx="5267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Comic Sans MS" panose="030F0702030302020204" pitchFamily="66" charset="0"/>
                <a:ea typeface="+mj-ea"/>
                <a:cs typeface="+mj-cs"/>
              </a:rPr>
              <a:t>Simple Self Attention)))</a:t>
            </a:r>
            <a:endParaRPr lang="ru-RU" sz="2800" dirty="0">
              <a:latin typeface="Comic Sans MS" panose="030F0702030302020204" pitchFamily="66" charset="0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E7D72-0FC5-482F-A11F-5C5722710B77}"/>
              </a:ext>
            </a:extLst>
          </p:cNvPr>
          <p:cNvSpPr txBox="1"/>
          <p:nvPr/>
        </p:nvSpPr>
        <p:spPr>
          <a:xfrm>
            <a:off x="707366" y="5995533"/>
            <a:ext cx="9385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  <a:ea typeface="+mj-ea"/>
                <a:cs typeface="+mj-cs"/>
              </a:rPr>
              <a:t>https://github.com/sdoria/SimpleSelfAttention</a:t>
            </a:r>
            <a:endParaRPr lang="ru-RU" sz="2800" dirty="0">
              <a:latin typeface="Comic Sans MS" panose="030F0702030302020204" pitchFamily="66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799657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898C9-CACF-45F9-9905-18BCDD314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Modern Attention</a:t>
            </a:r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353254E0-49D6-419C-BF8F-091CC2CB19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all about transformers of course!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20063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898C9-CACF-45F9-9905-18BCDD314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Tags, Sections, Whatever</a:t>
            </a:r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44987D-C56E-49F6-8718-E43E85D97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Attention</a:t>
            </a:r>
          </a:p>
          <a:p>
            <a:r>
              <a:rPr lang="en-US" dirty="0">
                <a:latin typeface="Comic Sans MS" panose="030F0702030302020204" pitchFamily="66" charset="0"/>
              </a:rPr>
              <a:t>Self-Attention</a:t>
            </a:r>
          </a:p>
          <a:p>
            <a:r>
              <a:rPr lang="en-US" dirty="0">
                <a:latin typeface="Comic Sans MS" panose="030F0702030302020204" pitchFamily="66" charset="0"/>
              </a:rPr>
              <a:t>Other types of attention</a:t>
            </a:r>
          </a:p>
          <a:p>
            <a:r>
              <a:rPr lang="en-US" dirty="0">
                <a:latin typeface="Comic Sans MS" panose="030F0702030302020204" pitchFamily="66" charset="0"/>
              </a:rPr>
              <a:t>Some applications on some other fields, not only text</a:t>
            </a:r>
          </a:p>
          <a:p>
            <a:r>
              <a:rPr lang="en-US" dirty="0">
                <a:latin typeface="Comic Sans MS" panose="030F0702030302020204" pitchFamily="66" charset="0"/>
              </a:rPr>
              <a:t>Modern Attention and esoteric maybe.</a:t>
            </a:r>
            <a:endParaRPr lang="ru-RU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2354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898C9-CACF-45F9-9905-18BCDD314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omic Sans MS" panose="030F0702030302020204" pitchFamily="66" charset="0"/>
              </a:rPr>
              <a:t>Longer Attention Span (Transformer-XL)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353254E0-49D6-419C-BF8F-091CC2CB1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  <a:ea typeface="+mj-ea"/>
                <a:cs typeface="+mj-cs"/>
              </a:rPr>
              <a:t>Transformer-XL (</a:t>
            </a:r>
            <a:r>
              <a:rPr lang="en-US" dirty="0">
                <a:latin typeface="Comic Sans MS" panose="030F0702030302020204" pitchFamily="66" charset="0"/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Dai et al., 2019</a:t>
            </a:r>
            <a:r>
              <a:rPr lang="en-US" dirty="0">
                <a:latin typeface="Comic Sans MS" panose="030F0702030302020204" pitchFamily="66" charset="0"/>
                <a:ea typeface="+mj-ea"/>
                <a:cs typeface="+mj-cs"/>
              </a:rPr>
              <a:t>; “XL” means “extra long”) </a:t>
            </a:r>
            <a:endParaRPr lang="ru-RU" dirty="0">
              <a:latin typeface="Comic Sans MS" panose="030F0702030302020204" pitchFamily="66" charset="0"/>
              <a:ea typeface="+mj-ea"/>
              <a:cs typeface="+mj-cs"/>
            </a:endParaRPr>
          </a:p>
        </p:txBody>
      </p:sp>
      <p:pic>
        <p:nvPicPr>
          <p:cNvPr id="40962" name="Picture 2" descr="Training phrase of Transformer-XL">
            <a:extLst>
              <a:ext uri="{FF2B5EF4-FFF2-40B4-BE49-F238E27FC236}">
                <a16:creationId xmlns:a16="http://schemas.microsoft.com/office/drawing/2014/main" id="{9F2E3096-B3F8-425D-B046-7ABFEBC1C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2012"/>
            <a:ext cx="12192000" cy="436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D09A24-798B-409B-8412-2D3B8048A010}"/>
              </a:ext>
            </a:extLst>
          </p:cNvPr>
          <p:cNvSpPr txBox="1"/>
          <p:nvPr/>
        </p:nvSpPr>
        <p:spPr>
          <a:xfrm>
            <a:off x="621101" y="6483350"/>
            <a:ext cx="10627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mic Sans MS" panose="030F0702030302020204" pitchFamily="66" charset="0"/>
                <a:ea typeface="+mj-ea"/>
                <a:cs typeface="+mj-cs"/>
              </a:rPr>
              <a:t>A comparison between the training phrase of vanilla Transformer &amp; Transformer-XL with a segment length 4. </a:t>
            </a:r>
            <a:endParaRPr lang="ru-RU" sz="1600" dirty="0">
              <a:latin typeface="Comic Sans MS" panose="030F0702030302020204" pitchFamily="66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413783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898C9-CACF-45F9-9905-18BCDD314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omic Sans MS" panose="030F0702030302020204" pitchFamily="66" charset="0"/>
              </a:rPr>
              <a:t>Longer Attention Span (Transformer-XL)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353254E0-49D6-419C-BF8F-091CC2CB1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mic Sans MS" panose="030F0702030302020204" pitchFamily="66" charset="0"/>
                <a:ea typeface="+mj-ea"/>
                <a:cs typeface="+mj-cs"/>
              </a:rPr>
              <a:t> </a:t>
            </a:r>
            <a:endParaRPr lang="ru-RU" dirty="0">
              <a:latin typeface="Comic Sans MS" panose="030F0702030302020204" pitchFamily="66" charset="0"/>
              <a:ea typeface="+mj-ea"/>
              <a:cs typeface="+mj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DFAB2F-3FA5-40FE-A5FA-21815EC64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249" y="1231226"/>
            <a:ext cx="6689612" cy="31271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999DAF-E460-4C2C-9B64-AF27CF123778}"/>
              </a:ext>
            </a:extLst>
          </p:cNvPr>
          <p:cNvSpPr txBox="1"/>
          <p:nvPr/>
        </p:nvSpPr>
        <p:spPr>
          <a:xfrm>
            <a:off x="1289822" y="2033569"/>
            <a:ext cx="41234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Comic Sans MS" panose="030F0702030302020204" pitchFamily="66" charset="0"/>
                <a:ea typeface="+mj-ea"/>
                <a:cs typeface="+mj-cs"/>
              </a:rPr>
              <a:t>The long attention span</a:t>
            </a:r>
            <a:endParaRPr lang="ru-RU" sz="2800" dirty="0">
              <a:latin typeface="Comic Sans MS" panose="030F0702030302020204" pitchFamily="66" charset="0"/>
              <a:ea typeface="+mj-ea"/>
              <a:cs typeface="+mj-cs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DE8C8E5-D303-45D3-A084-8E7DA5CAD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100" y="4314178"/>
            <a:ext cx="5992061" cy="61921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B608FF6-2AA7-445A-8A50-D6E8CD72F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106" y="4937152"/>
            <a:ext cx="7125694" cy="18671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E10790-FEC9-4200-94E8-5E4D2C8570F4}"/>
              </a:ext>
            </a:extLst>
          </p:cNvPr>
          <p:cNvSpPr txBox="1"/>
          <p:nvPr/>
        </p:nvSpPr>
        <p:spPr>
          <a:xfrm>
            <a:off x="389051" y="4791231"/>
            <a:ext cx="38390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Comic Sans MS" panose="030F0702030302020204" pitchFamily="66" charset="0"/>
                <a:ea typeface="+mj-ea"/>
                <a:cs typeface="+mj-cs"/>
              </a:rPr>
              <a:t>And his positional encoding</a:t>
            </a:r>
            <a:endParaRPr lang="ru-RU" sz="2800" dirty="0">
              <a:latin typeface="Comic Sans MS" panose="030F0702030302020204" pitchFamily="66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638717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898C9-CACF-45F9-9905-18BCDD314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omic Sans MS" panose="030F0702030302020204" pitchFamily="66" charset="0"/>
              </a:rPr>
              <a:t>Adaptive Attention Span </a:t>
            </a:r>
            <a:r>
              <a:rPr lang="en-US" dirty="0"/>
              <a:t> </a:t>
            </a:r>
            <a:r>
              <a:rPr lang="en-US" sz="2400" dirty="0" err="1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Sukhbaatar</a:t>
            </a:r>
            <a:r>
              <a:rPr lang="en-US" sz="2400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et al., (2019)</a:t>
            </a:r>
            <a:r>
              <a:rPr lang="en-US" sz="2400" dirty="0">
                <a:latin typeface="Comic Sans MS" panose="030F0702030302020204" pitchFamily="66" charset="0"/>
              </a:rPr>
              <a:t> </a:t>
            </a:r>
            <a:endParaRPr lang="en-US" sz="2800" dirty="0">
              <a:latin typeface="Comic Sans MS" panose="030F0702030302020204" pitchFamily="66" charset="0"/>
            </a:endParaRP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353254E0-49D6-419C-BF8F-091CC2CB1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mic Sans MS" panose="030F0702030302020204" pitchFamily="66" charset="0"/>
                <a:ea typeface="+mj-ea"/>
                <a:cs typeface="+mj-cs"/>
              </a:rPr>
              <a:t> </a:t>
            </a:r>
            <a:endParaRPr lang="ru-RU" dirty="0">
              <a:latin typeface="Comic Sans MS" panose="030F0702030302020204" pitchFamily="66" charset="0"/>
              <a:ea typeface="+mj-ea"/>
              <a:cs typeface="+mj-cs"/>
            </a:endParaRPr>
          </a:p>
        </p:txBody>
      </p:sp>
      <p:sp>
        <p:nvSpPr>
          <p:cNvPr id="11" name="Объект 8">
            <a:extLst>
              <a:ext uri="{FF2B5EF4-FFF2-40B4-BE49-F238E27FC236}">
                <a16:creationId xmlns:a16="http://schemas.microsoft.com/office/drawing/2014/main" id="{649D6705-F0B3-4C23-82A5-E32EE31D9222}"/>
              </a:ext>
            </a:extLst>
          </p:cNvPr>
          <p:cNvSpPr txBox="1">
            <a:spLocks/>
          </p:cNvSpPr>
          <p:nvPr/>
        </p:nvSpPr>
        <p:spPr>
          <a:xfrm>
            <a:off x="990600" y="18430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latin typeface="Comic Sans MS" panose="030F0702030302020204" pitchFamily="66" charset="0"/>
                <a:ea typeface="+mj-ea"/>
                <a:cs typeface="+mj-cs"/>
              </a:rPr>
              <a:t> </a:t>
            </a:r>
            <a:endParaRPr lang="ru-RU" dirty="0">
              <a:latin typeface="Comic Sans MS" panose="030F0702030302020204" pitchFamily="66" charset="0"/>
              <a:ea typeface="+mj-ea"/>
              <a:cs typeface="+mj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C583503-693D-41D1-BA75-9CB4282DD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718" y="1498407"/>
            <a:ext cx="6189904" cy="489117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DA7821-243E-4C7F-AC0D-CAFE818FC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287662"/>
            <a:ext cx="4277322" cy="212437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6600C7F-8CB2-4F70-9469-FD46730218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298647"/>
            <a:ext cx="4229690" cy="84784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20BD124-502D-4180-AC98-A11F03E865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881" y="4139813"/>
            <a:ext cx="3649694" cy="142991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46A650D-A288-4E39-A8E0-9AF52D4232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5500722"/>
            <a:ext cx="3820058" cy="10383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9CE59E6-C779-4EFD-BECE-DE5F52811D5D}"/>
              </a:ext>
            </a:extLst>
          </p:cNvPr>
          <p:cNvSpPr txBox="1"/>
          <p:nvPr/>
        </p:nvSpPr>
        <p:spPr>
          <a:xfrm>
            <a:off x="4529113" y="6492875"/>
            <a:ext cx="8037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  <a:ea typeface="+mj-ea"/>
                <a:cs typeface="+mj-cs"/>
              </a:rPr>
              <a:t>https://ai.facebook.com/blog/making-transformer-networks-simpler-and-more-efficient/</a:t>
            </a:r>
            <a:endParaRPr lang="ru-RU" sz="1400" dirty="0">
              <a:latin typeface="Comic Sans MS" panose="030F0702030302020204" pitchFamily="66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613210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898C9-CACF-45F9-9905-18BCDD314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All-attention layer</a:t>
            </a:r>
            <a:r>
              <a:rPr lang="en-US" sz="4000" dirty="0">
                <a:latin typeface="Comic Sans MS" panose="030F0702030302020204" pitchFamily="66" charset="0"/>
              </a:rPr>
              <a:t> </a:t>
            </a:r>
            <a:r>
              <a:rPr lang="en-US" dirty="0"/>
              <a:t> </a:t>
            </a:r>
            <a:r>
              <a:rPr lang="en-US" sz="2400" dirty="0" err="1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Sukhbaatar</a:t>
            </a:r>
            <a:r>
              <a:rPr lang="en-US" sz="2400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et al., (2019)</a:t>
            </a:r>
            <a:r>
              <a:rPr lang="en-US" sz="2400" dirty="0">
                <a:latin typeface="Comic Sans MS" panose="030F0702030302020204" pitchFamily="66" charset="0"/>
              </a:rPr>
              <a:t> </a:t>
            </a:r>
            <a:endParaRPr lang="en-US" sz="2800" dirty="0">
              <a:latin typeface="Comic Sans MS" panose="030F0702030302020204" pitchFamily="66" charset="0"/>
            </a:endParaRP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353254E0-49D6-419C-BF8F-091CC2CB1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mic Sans MS" panose="030F0702030302020204" pitchFamily="66" charset="0"/>
                <a:ea typeface="+mj-ea"/>
                <a:cs typeface="+mj-cs"/>
              </a:rPr>
              <a:t> </a:t>
            </a:r>
            <a:endParaRPr lang="ru-RU" dirty="0">
              <a:latin typeface="Comic Sans MS" panose="030F0702030302020204" pitchFamily="66" charset="0"/>
              <a:ea typeface="+mj-ea"/>
              <a:cs typeface="+mj-cs"/>
            </a:endParaRPr>
          </a:p>
        </p:txBody>
      </p:sp>
      <p:sp>
        <p:nvSpPr>
          <p:cNvPr id="11" name="Объект 8">
            <a:extLst>
              <a:ext uri="{FF2B5EF4-FFF2-40B4-BE49-F238E27FC236}">
                <a16:creationId xmlns:a16="http://schemas.microsoft.com/office/drawing/2014/main" id="{649D6705-F0B3-4C23-82A5-E32EE31D9222}"/>
              </a:ext>
            </a:extLst>
          </p:cNvPr>
          <p:cNvSpPr txBox="1">
            <a:spLocks/>
          </p:cNvSpPr>
          <p:nvPr/>
        </p:nvSpPr>
        <p:spPr>
          <a:xfrm>
            <a:off x="990600" y="18430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latin typeface="Comic Sans MS" panose="030F0702030302020204" pitchFamily="66" charset="0"/>
                <a:ea typeface="+mj-ea"/>
                <a:cs typeface="+mj-cs"/>
              </a:rPr>
              <a:t> </a:t>
            </a:r>
            <a:endParaRPr lang="ru-RU" dirty="0">
              <a:latin typeface="Comic Sans MS" panose="030F0702030302020204" pitchFamily="66" charset="0"/>
              <a:ea typeface="+mj-ea"/>
              <a:cs typeface="+mj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CE59E6-C779-4EFD-BECE-DE5F52811D5D}"/>
              </a:ext>
            </a:extLst>
          </p:cNvPr>
          <p:cNvSpPr txBox="1"/>
          <p:nvPr/>
        </p:nvSpPr>
        <p:spPr>
          <a:xfrm>
            <a:off x="4529113" y="6492875"/>
            <a:ext cx="8037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  <a:ea typeface="+mj-ea"/>
                <a:cs typeface="+mj-cs"/>
              </a:rPr>
              <a:t>https://ai.facebook.com/blog/making-transformer-networks-simpler-and-more-efficient/</a:t>
            </a:r>
            <a:endParaRPr lang="ru-RU" sz="1400" dirty="0">
              <a:latin typeface="Comic Sans MS" panose="030F0702030302020204" pitchFamily="66" charset="0"/>
              <a:ea typeface="+mj-ea"/>
              <a:cs typeface="+mj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BC4C72-AFB5-4DAE-A63C-1A6EF74A2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336970"/>
            <a:ext cx="8953584" cy="505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5526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898C9-CACF-45F9-9905-18BCDD314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652"/>
          </a:xfrm>
        </p:spPr>
        <p:txBody>
          <a:bodyPr>
            <a:normAutofit/>
          </a:bodyPr>
          <a:lstStyle/>
          <a:p>
            <a:r>
              <a:rPr lang="fr-FR" sz="2800" dirty="0">
                <a:latin typeface="Comic Sans MS" panose="030F0702030302020204" pitchFamily="66" charset="0"/>
              </a:rPr>
              <a:t>Sparse Attention Matrix Factorization (Sparse Transformers)</a:t>
            </a:r>
            <a:r>
              <a:rPr lang="en-US" sz="2800" dirty="0">
                <a:latin typeface="Comic Sans MS" panose="030F0702030302020204" pitchFamily="66" charset="0"/>
              </a:rPr>
              <a:t> </a:t>
            </a:r>
            <a:r>
              <a:rPr lang="en-US" sz="2800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Child et al., 2019</a:t>
            </a:r>
            <a:r>
              <a:rPr lang="en-US" sz="2800" dirty="0">
                <a:latin typeface="Comic Sans MS" panose="030F0702030302020204" pitchFamily="66" charset="0"/>
              </a:rPr>
              <a:t> 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353254E0-49D6-419C-BF8F-091CC2CB1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mic Sans MS" panose="030F0702030302020204" pitchFamily="66" charset="0"/>
                <a:ea typeface="+mj-ea"/>
                <a:cs typeface="+mj-cs"/>
              </a:rPr>
              <a:t> </a:t>
            </a:r>
            <a:endParaRPr lang="ru-RU" dirty="0">
              <a:latin typeface="Comic Sans MS" panose="030F0702030302020204" pitchFamily="66" charset="0"/>
              <a:ea typeface="+mj-ea"/>
              <a:cs typeface="+mj-cs"/>
            </a:endParaRPr>
          </a:p>
        </p:txBody>
      </p:sp>
      <p:sp>
        <p:nvSpPr>
          <p:cNvPr id="11" name="Объект 8">
            <a:extLst>
              <a:ext uri="{FF2B5EF4-FFF2-40B4-BE49-F238E27FC236}">
                <a16:creationId xmlns:a16="http://schemas.microsoft.com/office/drawing/2014/main" id="{649D6705-F0B3-4C23-82A5-E32EE31D9222}"/>
              </a:ext>
            </a:extLst>
          </p:cNvPr>
          <p:cNvSpPr txBox="1">
            <a:spLocks/>
          </p:cNvSpPr>
          <p:nvPr/>
        </p:nvSpPr>
        <p:spPr>
          <a:xfrm>
            <a:off x="990600" y="18430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Comic Sans MS" panose="030F0702030302020204" pitchFamily="66" charset="0"/>
                <a:ea typeface="+mj-ea"/>
                <a:cs typeface="+mj-cs"/>
              </a:rPr>
              <a:t>aka factorized self-attention with O(sqrt</a:t>
            </a:r>
            <a:r>
              <a:rPr lang="ru-RU" dirty="0">
                <a:latin typeface="Comic Sans MS" panose="030F0702030302020204" pitchFamily="66" charset="0"/>
                <a:ea typeface="+mj-ea"/>
                <a:cs typeface="+mj-cs"/>
              </a:rPr>
              <a:t>(Т)</a:t>
            </a:r>
            <a:r>
              <a:rPr lang="en-US" dirty="0">
                <a:latin typeface="Comic Sans MS" panose="030F0702030302020204" pitchFamily="66" charset="0"/>
                <a:ea typeface="+mj-ea"/>
                <a:cs typeface="+mj-cs"/>
              </a:rPr>
              <a:t>) complexity</a:t>
            </a:r>
            <a:endParaRPr lang="ru-RU" dirty="0">
              <a:latin typeface="Comic Sans MS" panose="030F0702030302020204" pitchFamily="66" charset="0"/>
              <a:ea typeface="+mj-ea"/>
              <a:cs typeface="+mj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CE59E6-C779-4EFD-BECE-DE5F52811D5D}"/>
              </a:ext>
            </a:extLst>
          </p:cNvPr>
          <p:cNvSpPr txBox="1"/>
          <p:nvPr/>
        </p:nvSpPr>
        <p:spPr>
          <a:xfrm>
            <a:off x="4529113" y="6492875"/>
            <a:ext cx="8037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  <a:ea typeface="+mj-ea"/>
                <a:cs typeface="+mj-cs"/>
              </a:rPr>
              <a:t>https://openai.com/blog/sparse-transformer/</a:t>
            </a:r>
            <a:endParaRPr lang="ru-RU" sz="1400" dirty="0">
              <a:latin typeface="Comic Sans MS" panose="030F0702030302020204" pitchFamily="66" charset="0"/>
              <a:ea typeface="+mj-ea"/>
              <a:cs typeface="+mj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73D0CEA-3D33-4524-99B1-F0EE5E638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460221"/>
            <a:ext cx="4481423" cy="223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223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B1356C-D89A-4707-8751-D5AC49F6A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148C24-4629-42E8-8C6D-B918661FA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28422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898C9-CACF-45F9-9905-18BCDD314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652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Locality-Sensitive Hashing</a:t>
            </a:r>
            <a:r>
              <a:rPr lang="ru-RU" sz="2800" dirty="0">
                <a:latin typeface="Comic Sans MS" panose="030F0702030302020204" pitchFamily="66" charset="0"/>
              </a:rPr>
              <a:t> </a:t>
            </a:r>
            <a:r>
              <a:rPr lang="en-US" sz="2800" dirty="0">
                <a:latin typeface="Comic Sans MS" panose="030F0702030302020204" pitchFamily="66" charset="0"/>
              </a:rPr>
              <a:t>Attention </a:t>
            </a:r>
            <a:r>
              <a:rPr lang="fr-FR" sz="2800" dirty="0">
                <a:latin typeface="Comic Sans MS" panose="030F0702030302020204" pitchFamily="66" charset="0"/>
              </a:rPr>
              <a:t>(Reformer)</a:t>
            </a:r>
            <a:r>
              <a:rPr lang="en-US" sz="2800" dirty="0">
                <a:latin typeface="Comic Sans MS" panose="030F0702030302020204" pitchFamily="66" charset="0"/>
              </a:rPr>
              <a:t>  </a:t>
            </a:r>
            <a:br>
              <a:rPr lang="en-US" sz="2800" dirty="0">
                <a:latin typeface="Comic Sans MS" panose="030F0702030302020204" pitchFamily="66" charset="0"/>
              </a:rPr>
            </a:br>
            <a:r>
              <a:rPr lang="en-US" sz="2800" dirty="0" err="1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Kitaev</a:t>
            </a:r>
            <a:r>
              <a:rPr lang="en-US" sz="2800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et al. 2020 </a:t>
            </a:r>
            <a:r>
              <a:rPr lang="en-US" sz="2800" dirty="0">
                <a:latin typeface="Comic Sans MS" panose="030F0702030302020204" pitchFamily="66" charset="0"/>
              </a:rPr>
              <a:t> 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353254E0-49D6-419C-BF8F-091CC2CB1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407" y="179690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latin typeface="Comic Sans MS" panose="030F0702030302020204" pitchFamily="66" charset="0"/>
                <a:ea typeface="+mj-ea"/>
                <a:cs typeface="+mj-cs"/>
              </a:rPr>
              <a:t>Вообще другая нахуй другая хуйня!</a:t>
            </a:r>
            <a:endParaRPr lang="ru-RU" altLang="ru-RU" sz="32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endParaRPr lang="ru-RU" altLang="ru-RU" sz="1800" dirty="0">
              <a:latin typeface="Comic Sans MS" panose="030F0702030302020204" pitchFamily="66" charset="0"/>
              <a:ea typeface="+mj-ea"/>
              <a:cs typeface="+mj-cs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1800" dirty="0">
                <a:latin typeface="Comic Sans MS" panose="030F0702030302020204" pitchFamily="66" charset="0"/>
                <a:ea typeface="+mj-ea"/>
                <a:cs typeface="+mj-cs"/>
              </a:rPr>
              <a:t>Replace the dot-product attention with locality-sensitive hashing (LSH) attention, reducing the complexity from O(L2</a:t>
            </a:r>
            <a:r>
              <a:rPr lang="ru-RU" altLang="ru-RU" sz="1800" baseline="30000" dirty="0">
                <a:latin typeface="Comic Sans MS" panose="030F0702030302020204" pitchFamily="66" charset="0"/>
                <a:ea typeface="+mj-ea"/>
                <a:cs typeface="+mj-cs"/>
              </a:rPr>
              <a:t>2</a:t>
            </a:r>
            <a:r>
              <a:rPr lang="ru-RU" altLang="ru-RU" sz="1800" dirty="0">
                <a:latin typeface="Comic Sans MS" panose="030F0702030302020204" pitchFamily="66" charset="0"/>
                <a:ea typeface="+mj-ea"/>
                <a:cs typeface="+mj-cs"/>
              </a:rPr>
              <a:t>) to O(LlogL).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1800" dirty="0">
              <a:latin typeface="Comic Sans MS" panose="030F0702030302020204" pitchFamily="66" charset="0"/>
              <a:ea typeface="+mj-ea"/>
              <a:cs typeface="+mj-cs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ru-RU" sz="1800" dirty="0">
                <a:latin typeface="Comic Sans MS" panose="030F0702030302020204" pitchFamily="66" charset="0"/>
                <a:ea typeface="+mj-ea"/>
                <a:cs typeface="+mj-cs"/>
              </a:rPr>
              <a:t>Replace the standard residual blocks with reversible residual layers, which allows storing activations only once during training instead of N times (i.e. proportional to the n</a:t>
            </a:r>
            <a:r>
              <a:rPr lang="ru-RU" altLang="ru-RU" sz="2000" dirty="0">
                <a:latin typeface="Comic Sans MS" panose="030F0702030302020204" pitchFamily="66" charset="0"/>
                <a:ea typeface="+mj-ea"/>
                <a:cs typeface="+mj-cs"/>
              </a:rPr>
              <a:t>umber of layers).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ru-RU" altLang="ru-RU" sz="3200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ru-RU" sz="2000" dirty="0">
              <a:latin typeface="Comic Sans MS" panose="030F0702030302020204" pitchFamily="66" charset="0"/>
              <a:ea typeface="+mj-ea"/>
              <a:cs typeface="+mj-cs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FD6797C-4463-4989-88E8-713244E18E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6574"/>
            <a:ext cx="192364" cy="373149"/>
          </a:xfrm>
          <a:prstGeom prst="rect">
            <a:avLst/>
          </a:prstGeom>
          <a:solidFill>
            <a:srgbClr val="FDFD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90440" tIns="0" rIns="0" bIns="952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0907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898C9-CACF-45F9-9905-18BCDD314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652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Locality-Sensitive Hashing</a:t>
            </a:r>
            <a:r>
              <a:rPr lang="ru-RU" sz="2800" dirty="0">
                <a:latin typeface="Comic Sans MS" panose="030F0702030302020204" pitchFamily="66" charset="0"/>
              </a:rPr>
              <a:t> </a:t>
            </a:r>
            <a:r>
              <a:rPr lang="en-US" sz="2800" dirty="0">
                <a:latin typeface="Comic Sans MS" panose="030F0702030302020204" pitchFamily="66" charset="0"/>
              </a:rPr>
              <a:t>Attention </a:t>
            </a:r>
            <a:r>
              <a:rPr lang="fr-FR" sz="2800" dirty="0">
                <a:latin typeface="Comic Sans MS" panose="030F0702030302020204" pitchFamily="66" charset="0"/>
              </a:rPr>
              <a:t>(Reformer)</a:t>
            </a:r>
            <a:r>
              <a:rPr lang="en-US" sz="2800" dirty="0">
                <a:latin typeface="Comic Sans MS" panose="030F0702030302020204" pitchFamily="66" charset="0"/>
              </a:rPr>
              <a:t>  </a:t>
            </a:r>
            <a:br>
              <a:rPr lang="en-US" sz="2800" dirty="0">
                <a:latin typeface="Comic Sans MS" panose="030F0702030302020204" pitchFamily="66" charset="0"/>
              </a:rPr>
            </a:br>
            <a:r>
              <a:rPr lang="en-US" sz="2800" dirty="0" err="1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Kitaev</a:t>
            </a:r>
            <a:r>
              <a:rPr lang="en-US" sz="2800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et al. 2020 </a:t>
            </a:r>
            <a:r>
              <a:rPr lang="en-US" sz="2800" dirty="0">
                <a:latin typeface="Comic Sans MS" panose="030F0702030302020204" pitchFamily="66" charset="0"/>
              </a:rPr>
              <a:t> </a:t>
            </a:r>
          </a:p>
        </p:txBody>
      </p:sp>
      <p:pic>
        <p:nvPicPr>
          <p:cNvPr id="3" name="Объект 2">
            <a:extLst>
              <a:ext uri="{FF2B5EF4-FFF2-40B4-BE49-F238E27FC236}">
                <a16:creationId xmlns:a16="http://schemas.microsoft.com/office/drawing/2014/main" id="{66F2AA62-FD81-491A-8803-CDDFF86F93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0567" y="1690777"/>
            <a:ext cx="4434435" cy="4351338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6FD6797C-4463-4989-88E8-713244E18E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6574"/>
            <a:ext cx="192364" cy="373149"/>
          </a:xfrm>
          <a:prstGeom prst="rect">
            <a:avLst/>
          </a:prstGeom>
          <a:solidFill>
            <a:srgbClr val="FDFD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90440" tIns="0" rIns="0" bIns="952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1068A1-7036-4262-A709-6B4C86D814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806" r="28192" b="19299"/>
          <a:stretch/>
        </p:blipFill>
        <p:spPr>
          <a:xfrm>
            <a:off x="448573" y="6156445"/>
            <a:ext cx="5848709" cy="6728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BE063F-B28E-4821-838F-67854C2D12F3}"/>
              </a:ext>
            </a:extLst>
          </p:cNvPr>
          <p:cNvSpPr txBox="1"/>
          <p:nvPr/>
        </p:nvSpPr>
        <p:spPr>
          <a:xfrm>
            <a:off x="6685472" y="2286000"/>
            <a:ext cx="49084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Comic Sans MS" panose="030F0702030302020204" pitchFamily="66" charset="0"/>
                <a:ea typeface="+mj-ea"/>
                <a:cs typeface="+mj-cs"/>
              </a:rPr>
              <a:t>Local Sensitive Hashing </a:t>
            </a:r>
          </a:p>
          <a:p>
            <a:pPr algn="l"/>
            <a:r>
              <a:rPr lang="en-US" sz="2800" dirty="0" err="1">
                <a:latin typeface="Comic Sans MS" panose="030F0702030302020204" pitchFamily="66" charset="0"/>
                <a:ea typeface="+mj-ea"/>
                <a:cs typeface="+mj-cs"/>
              </a:rPr>
              <a:t>Alrogythm</a:t>
            </a:r>
            <a:endParaRPr lang="ru-RU" sz="2800" dirty="0">
              <a:latin typeface="Comic Sans MS" panose="030F0702030302020204" pitchFamily="66" charset="0"/>
              <a:ea typeface="+mj-ea"/>
              <a:cs typeface="+mj-c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A74F384-56EF-4A75-AC5E-EDE97351C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1468" y="3953130"/>
            <a:ext cx="7220958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9881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898C9-CACF-45F9-9905-18BCDD314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652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Locality-Sensitive Hashing</a:t>
            </a:r>
            <a:r>
              <a:rPr lang="ru-RU" sz="2800" dirty="0">
                <a:latin typeface="Comic Sans MS" panose="030F0702030302020204" pitchFamily="66" charset="0"/>
              </a:rPr>
              <a:t> </a:t>
            </a:r>
            <a:r>
              <a:rPr lang="en-US" sz="2800" dirty="0">
                <a:latin typeface="Comic Sans MS" panose="030F0702030302020204" pitchFamily="66" charset="0"/>
              </a:rPr>
              <a:t>Attention </a:t>
            </a:r>
            <a:r>
              <a:rPr lang="fr-FR" sz="2800" dirty="0">
                <a:latin typeface="Comic Sans MS" panose="030F0702030302020204" pitchFamily="66" charset="0"/>
              </a:rPr>
              <a:t>(Reformer)</a:t>
            </a:r>
            <a:r>
              <a:rPr lang="en-US" sz="2800" dirty="0">
                <a:latin typeface="Comic Sans MS" panose="030F0702030302020204" pitchFamily="66" charset="0"/>
              </a:rPr>
              <a:t>  </a:t>
            </a:r>
            <a:br>
              <a:rPr lang="en-US" sz="2800" dirty="0">
                <a:latin typeface="Comic Sans MS" panose="030F0702030302020204" pitchFamily="66" charset="0"/>
              </a:rPr>
            </a:br>
            <a:r>
              <a:rPr lang="en-US" sz="2800" dirty="0" err="1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Kitaev</a:t>
            </a:r>
            <a:r>
              <a:rPr lang="en-US" sz="2800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et al. 2020 </a:t>
            </a:r>
            <a:r>
              <a:rPr lang="en-US" sz="2800" dirty="0">
                <a:latin typeface="Comic Sans MS" panose="030F0702030302020204" pitchFamily="66" charset="0"/>
              </a:rPr>
              <a:t> 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FD6797C-4463-4989-88E8-713244E18E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6574"/>
            <a:ext cx="192364" cy="373149"/>
          </a:xfrm>
          <a:prstGeom prst="rect">
            <a:avLst/>
          </a:prstGeom>
          <a:solidFill>
            <a:srgbClr val="FDFD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90440" tIns="0" rIns="0" bIns="952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BE063F-B28E-4821-838F-67854C2D12F3}"/>
              </a:ext>
            </a:extLst>
          </p:cNvPr>
          <p:cNvSpPr txBox="1"/>
          <p:nvPr/>
        </p:nvSpPr>
        <p:spPr>
          <a:xfrm>
            <a:off x="6685472" y="2286000"/>
            <a:ext cx="49084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Comic Sans MS" panose="030F0702030302020204" pitchFamily="66" charset="0"/>
                <a:ea typeface="+mj-ea"/>
                <a:cs typeface="+mj-cs"/>
              </a:rPr>
              <a:t>Local Sensitive Hashing </a:t>
            </a:r>
          </a:p>
          <a:p>
            <a:pPr algn="l"/>
            <a:r>
              <a:rPr lang="en-US" sz="2800" dirty="0" err="1">
                <a:latin typeface="Comic Sans MS" panose="030F0702030302020204" pitchFamily="66" charset="0"/>
                <a:ea typeface="+mj-ea"/>
                <a:cs typeface="+mj-cs"/>
              </a:rPr>
              <a:t>Alrogythm</a:t>
            </a:r>
            <a:endParaRPr lang="ru-RU" sz="2800" dirty="0">
              <a:latin typeface="Comic Sans MS" panose="030F0702030302020204" pitchFamily="66" charset="0"/>
              <a:ea typeface="+mj-ea"/>
              <a:cs typeface="+mj-cs"/>
            </a:endParaRP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C938A934-ADD5-41B9-A94E-AB0E1DB4E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72291D3-0B02-40AE-ACC8-76A578EE1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06197"/>
            <a:ext cx="10515600" cy="513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425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102C5221-E6C1-4A90-B261-C33CDECCDD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92753" y="1972704"/>
            <a:ext cx="1524213" cy="48584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898C9-CACF-45F9-9905-18BCDD314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652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Locality-Sensitive Hashing</a:t>
            </a:r>
            <a:r>
              <a:rPr lang="ru-RU" sz="2800" dirty="0">
                <a:latin typeface="Comic Sans MS" panose="030F0702030302020204" pitchFamily="66" charset="0"/>
              </a:rPr>
              <a:t> </a:t>
            </a:r>
            <a:r>
              <a:rPr lang="en-US" sz="2800" dirty="0">
                <a:latin typeface="Comic Sans MS" panose="030F0702030302020204" pitchFamily="66" charset="0"/>
              </a:rPr>
              <a:t>Attention </a:t>
            </a:r>
            <a:r>
              <a:rPr lang="fr-FR" sz="2800" dirty="0">
                <a:latin typeface="Comic Sans MS" panose="030F0702030302020204" pitchFamily="66" charset="0"/>
              </a:rPr>
              <a:t>(Reformer)</a:t>
            </a:r>
            <a:r>
              <a:rPr lang="en-US" sz="2800" dirty="0">
                <a:latin typeface="Comic Sans MS" panose="030F0702030302020204" pitchFamily="66" charset="0"/>
              </a:rPr>
              <a:t>  </a:t>
            </a:r>
            <a:br>
              <a:rPr lang="en-US" sz="2800" dirty="0">
                <a:latin typeface="Comic Sans MS" panose="030F0702030302020204" pitchFamily="66" charset="0"/>
              </a:rPr>
            </a:br>
            <a:r>
              <a:rPr lang="en-US" sz="2800" dirty="0" err="1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Kitaev</a:t>
            </a:r>
            <a:r>
              <a:rPr lang="en-US" sz="2800" dirty="0"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et al. 2020 </a:t>
            </a:r>
            <a:r>
              <a:rPr lang="en-US" sz="2800" dirty="0">
                <a:latin typeface="Comic Sans MS" panose="030F0702030302020204" pitchFamily="66" charset="0"/>
              </a:rPr>
              <a:t> 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FD6797C-4463-4989-88E8-713244E18E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6574"/>
            <a:ext cx="192364" cy="373149"/>
          </a:xfrm>
          <a:prstGeom prst="rect">
            <a:avLst/>
          </a:prstGeom>
          <a:solidFill>
            <a:srgbClr val="FDFD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90440" tIns="0" rIns="0" bIns="952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74E9D15-99FC-4E51-87FC-BC03085B6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881697"/>
            <a:ext cx="2499398" cy="7924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4CE6F5-9FB1-4CFB-9C40-6B9252263566}"/>
              </a:ext>
            </a:extLst>
          </p:cNvPr>
          <p:cNvSpPr txBox="1"/>
          <p:nvPr/>
        </p:nvSpPr>
        <p:spPr>
          <a:xfrm>
            <a:off x="3402509" y="2093277"/>
            <a:ext cx="4352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mic Sans MS" panose="030F0702030302020204" pitchFamily="66" charset="0"/>
                <a:ea typeface="+mj-ea"/>
                <a:cs typeface="+mj-cs"/>
              </a:rPr>
              <a:t>locality-sensitive hashing</a:t>
            </a:r>
            <a:endParaRPr lang="ru-RU" sz="2800" dirty="0">
              <a:latin typeface="Comic Sans MS" panose="030F0702030302020204" pitchFamily="66" charset="0"/>
              <a:ea typeface="+mj-ea"/>
              <a:cs typeface="+mj-cs"/>
            </a:endParaRP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61F76F5E-8930-498E-98A4-6BBB6A6D364C}"/>
              </a:ext>
            </a:extLst>
          </p:cNvPr>
          <p:cNvCxnSpPr/>
          <p:nvPr/>
        </p:nvCxnSpPr>
        <p:spPr>
          <a:xfrm>
            <a:off x="3088257" y="2863970"/>
            <a:ext cx="1328468" cy="6015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F501BCF0-E130-4DFF-93D1-7CA6989BD0D8}"/>
              </a:ext>
            </a:extLst>
          </p:cNvPr>
          <p:cNvCxnSpPr/>
          <p:nvPr/>
        </p:nvCxnSpPr>
        <p:spPr>
          <a:xfrm flipH="1">
            <a:off x="5978106" y="2616497"/>
            <a:ext cx="2587924" cy="8490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5846F00-6DD4-4EB0-8C5C-1D1BE7B846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8009" y="3857759"/>
            <a:ext cx="3334215" cy="53347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A27CEDA-7E1F-4F8C-8091-2E3810063E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4245" y="4554847"/>
            <a:ext cx="2981741" cy="45726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9FD5CF7-256B-4772-A904-2BECC5FC20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2381" y="5175725"/>
            <a:ext cx="8507012" cy="116221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AF94719-7C03-4729-B11E-8658AD4413F2}"/>
              </a:ext>
            </a:extLst>
          </p:cNvPr>
          <p:cNvSpPr txBox="1"/>
          <p:nvPr/>
        </p:nvSpPr>
        <p:spPr>
          <a:xfrm>
            <a:off x="7802485" y="4832308"/>
            <a:ext cx="3493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latin typeface="Comic Sans MS" panose="030F0702030302020204" pitchFamily="66" charset="0"/>
                <a:ea typeface="+mj-ea"/>
                <a:cs typeface="+mj-cs"/>
              </a:rPr>
              <a:t>S</a:t>
            </a:r>
            <a:r>
              <a:rPr lang="en-US" sz="2800" baseline="-25000" dirty="0">
                <a:latin typeface="Comic Sans MS" panose="030F0702030302020204" pitchFamily="66" charset="0"/>
                <a:ea typeface="+mj-ea"/>
                <a:cs typeface="+mj-cs"/>
              </a:rPr>
              <a:t>i</a:t>
            </a:r>
            <a:r>
              <a:rPr lang="en-US" sz="2800" dirty="0">
                <a:latin typeface="Comic Sans MS" panose="030F0702030302020204" pitchFamily="66" charset="0"/>
                <a:ea typeface="+mj-ea"/>
                <a:cs typeface="+mj-cs"/>
              </a:rPr>
              <a:t> = P</a:t>
            </a:r>
            <a:r>
              <a:rPr lang="en-US" sz="2800" baseline="-25000" dirty="0">
                <a:latin typeface="Comic Sans MS" panose="030F0702030302020204" pitchFamily="66" charset="0"/>
                <a:ea typeface="+mj-ea"/>
                <a:cs typeface="+mj-cs"/>
              </a:rPr>
              <a:t>i</a:t>
            </a:r>
            <a:endParaRPr lang="ru-RU" sz="2800" baseline="-25000" dirty="0">
              <a:latin typeface="Comic Sans MS" panose="030F0702030302020204" pitchFamily="66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47303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898C9-CACF-45F9-9905-18BCDD314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Attention</a:t>
            </a:r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44987D-C56E-49F6-8718-E43E85D970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Global/Local</a:t>
            </a:r>
          </a:p>
          <a:p>
            <a:r>
              <a:rPr lang="en-US" dirty="0">
                <a:latin typeface="Comic Sans MS" panose="030F0702030302020204" pitchFamily="66" charset="0"/>
              </a:rPr>
              <a:t>Hard/Soft</a:t>
            </a:r>
          </a:p>
          <a:p>
            <a:r>
              <a:rPr lang="en-US" dirty="0">
                <a:latin typeface="Comic Sans MS" panose="030F0702030302020204" pitchFamily="66" charset="0"/>
              </a:rPr>
              <a:t>Other types like dot product))))0))0</a:t>
            </a:r>
            <a:endParaRPr lang="ru-RU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862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898C9-CACF-45F9-9905-18BCDD314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652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Locality-Sensitive Hashing</a:t>
            </a:r>
            <a:r>
              <a:rPr lang="ru-RU" sz="2800" dirty="0">
                <a:latin typeface="Comic Sans MS" panose="030F0702030302020204" pitchFamily="66" charset="0"/>
              </a:rPr>
              <a:t> </a:t>
            </a:r>
            <a:r>
              <a:rPr lang="en-US" sz="2800" dirty="0">
                <a:latin typeface="Comic Sans MS" panose="030F0702030302020204" pitchFamily="66" charset="0"/>
              </a:rPr>
              <a:t>Attention </a:t>
            </a:r>
            <a:r>
              <a:rPr lang="fr-FR" sz="2800" dirty="0">
                <a:latin typeface="Comic Sans MS" panose="030F0702030302020204" pitchFamily="66" charset="0"/>
              </a:rPr>
              <a:t>(Reformer)</a:t>
            </a:r>
            <a:r>
              <a:rPr lang="en-US" sz="2800" dirty="0">
                <a:latin typeface="Comic Sans MS" panose="030F0702030302020204" pitchFamily="66" charset="0"/>
              </a:rPr>
              <a:t>  </a:t>
            </a:r>
            <a:br>
              <a:rPr lang="en-US" sz="2800" dirty="0">
                <a:latin typeface="Comic Sans MS" panose="030F0702030302020204" pitchFamily="66" charset="0"/>
              </a:rPr>
            </a:br>
            <a:r>
              <a:rPr lang="en-US" sz="2800" dirty="0" err="1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Kitaev</a:t>
            </a:r>
            <a:r>
              <a:rPr lang="en-US" sz="2800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et al. 2020 </a:t>
            </a:r>
            <a:r>
              <a:rPr lang="en-US" sz="2800" dirty="0">
                <a:latin typeface="Comic Sans MS" panose="030F0702030302020204" pitchFamily="66" charset="0"/>
              </a:rPr>
              <a:t> 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FD6797C-4463-4989-88E8-713244E18E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6574"/>
            <a:ext cx="192364" cy="373149"/>
          </a:xfrm>
          <a:prstGeom prst="rect">
            <a:avLst/>
          </a:prstGeom>
          <a:solidFill>
            <a:srgbClr val="FDFD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90440" tIns="0" rIns="0" bIns="952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D61971C-1D20-4FF5-B255-27E0A4B192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3398" y="1380034"/>
            <a:ext cx="10670402" cy="5266796"/>
          </a:xfrm>
          <a:prstGeom prst="rect">
            <a:avLst/>
          </a:prstGeom>
          <a:solidFill>
            <a:srgbClr val="FDFD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90440" tIns="0" rIns="0" bIns="952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sz="2400" dirty="0">
              <a:latin typeface="Comic Sans MS" panose="030F0702030302020204" pitchFamily="66" charset="0"/>
              <a:ea typeface="+mj-ea"/>
              <a:cs typeface="+mj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ru-RU" altLang="ru-RU" sz="2400" dirty="0">
                <a:latin typeface="Comic Sans MS" panose="030F0702030302020204" pitchFamily="66" charset="0"/>
                <a:ea typeface="+mj-ea"/>
                <a:cs typeface="+mj-cs"/>
              </a:rPr>
              <a:t>(a) The attention </a:t>
            </a:r>
            <a:r>
              <a:rPr lang="ru-RU" altLang="ru-RU" sz="2400" dirty="0" err="1">
                <a:latin typeface="Comic Sans MS" panose="030F0702030302020204" pitchFamily="66" charset="0"/>
                <a:ea typeface="+mj-ea"/>
                <a:cs typeface="+mj-cs"/>
              </a:rPr>
              <a:t>matrix</a:t>
            </a:r>
            <a:r>
              <a:rPr lang="ru-RU" altLang="ru-RU" sz="2400" dirty="0">
                <a:latin typeface="Comic Sans MS" panose="030F0702030302020204" pitchFamily="66" charset="0"/>
                <a:ea typeface="+mj-ea"/>
                <a:cs typeface="+mj-cs"/>
              </a:rPr>
              <a:t> </a:t>
            </a:r>
            <a:r>
              <a:rPr lang="ru-RU" altLang="ru-RU" sz="2400" dirty="0" err="1">
                <a:latin typeface="Comic Sans MS" panose="030F0702030302020204" pitchFamily="66" charset="0"/>
                <a:ea typeface="+mj-ea"/>
                <a:cs typeface="+mj-cs"/>
              </a:rPr>
              <a:t>for</a:t>
            </a:r>
            <a:r>
              <a:rPr lang="ru-RU" altLang="ru-RU" sz="2400" dirty="0">
                <a:latin typeface="Comic Sans MS" panose="030F0702030302020204" pitchFamily="66" charset="0"/>
                <a:ea typeface="+mj-ea"/>
                <a:cs typeface="+mj-cs"/>
              </a:rPr>
              <a:t> </a:t>
            </a:r>
            <a:r>
              <a:rPr lang="ru-RU" altLang="ru-RU" sz="2400" dirty="0" err="1">
                <a:latin typeface="Comic Sans MS" panose="030F0702030302020204" pitchFamily="66" charset="0"/>
                <a:ea typeface="+mj-ea"/>
                <a:cs typeface="+mj-cs"/>
              </a:rPr>
              <a:t>full</a:t>
            </a:r>
            <a:r>
              <a:rPr lang="ru-RU" altLang="ru-RU" sz="2400" dirty="0">
                <a:latin typeface="Comic Sans MS" panose="030F0702030302020204" pitchFamily="66" charset="0"/>
                <a:ea typeface="+mj-ea"/>
                <a:cs typeface="+mj-cs"/>
              </a:rPr>
              <a:t> attention </a:t>
            </a:r>
            <a:r>
              <a:rPr lang="ru-RU" altLang="ru-RU" sz="2400" dirty="0" err="1">
                <a:latin typeface="Comic Sans MS" panose="030F0702030302020204" pitchFamily="66" charset="0"/>
                <a:ea typeface="+mj-ea"/>
                <a:cs typeface="+mj-cs"/>
              </a:rPr>
              <a:t>is</a:t>
            </a:r>
            <a:r>
              <a:rPr lang="ru-RU" altLang="ru-RU" sz="2400" dirty="0">
                <a:latin typeface="Comic Sans MS" panose="030F0702030302020204" pitchFamily="66" charset="0"/>
                <a:ea typeface="+mj-ea"/>
                <a:cs typeface="+mj-cs"/>
              </a:rPr>
              <a:t> </a:t>
            </a:r>
            <a:r>
              <a:rPr lang="ru-RU" altLang="ru-RU" sz="2400" dirty="0" err="1">
                <a:latin typeface="Comic Sans MS" panose="030F0702030302020204" pitchFamily="66" charset="0"/>
                <a:ea typeface="+mj-ea"/>
                <a:cs typeface="+mj-cs"/>
              </a:rPr>
              <a:t>often</a:t>
            </a:r>
            <a:r>
              <a:rPr lang="ru-RU" altLang="ru-RU" sz="2400" dirty="0">
                <a:latin typeface="Comic Sans MS" panose="030F0702030302020204" pitchFamily="66" charset="0"/>
                <a:ea typeface="+mj-ea"/>
                <a:cs typeface="+mj-cs"/>
              </a:rPr>
              <a:t> </a:t>
            </a:r>
            <a:r>
              <a:rPr lang="ru-RU" altLang="ru-RU" sz="2400" dirty="0" err="1">
                <a:latin typeface="Comic Sans MS" panose="030F0702030302020204" pitchFamily="66" charset="0"/>
                <a:ea typeface="+mj-ea"/>
                <a:cs typeface="+mj-cs"/>
              </a:rPr>
              <a:t>sparse</a:t>
            </a:r>
            <a:r>
              <a:rPr lang="ru-RU" altLang="ru-RU" sz="2400" dirty="0">
                <a:latin typeface="Comic Sans MS" panose="030F0702030302020204" pitchFamily="66" charset="0"/>
                <a:ea typeface="+mj-ea"/>
                <a:cs typeface="+mj-cs"/>
              </a:rPr>
              <a:t>.</a:t>
            </a:r>
            <a:endParaRPr lang="en-US" altLang="ru-RU" sz="2400" dirty="0">
              <a:latin typeface="Comic Sans MS" panose="030F0702030302020204" pitchFamily="66" charset="0"/>
              <a:ea typeface="+mj-ea"/>
              <a:cs typeface="+mj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ru-RU" altLang="ru-RU" sz="2400" dirty="0">
              <a:latin typeface="Comic Sans MS" panose="030F0702030302020204" pitchFamily="66" charset="0"/>
              <a:ea typeface="+mj-ea"/>
              <a:cs typeface="+mj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ru-RU" altLang="ru-RU" sz="2400" dirty="0">
                <a:latin typeface="Comic Sans MS" panose="030F0702030302020204" pitchFamily="66" charset="0"/>
                <a:ea typeface="+mj-ea"/>
                <a:cs typeface="+mj-cs"/>
              </a:rPr>
              <a:t>(b) </a:t>
            </a:r>
            <a:r>
              <a:rPr lang="ru-RU" altLang="ru-RU" sz="2400" dirty="0" err="1">
                <a:latin typeface="Comic Sans MS" panose="030F0702030302020204" pitchFamily="66" charset="0"/>
                <a:ea typeface="+mj-ea"/>
                <a:cs typeface="+mj-cs"/>
              </a:rPr>
              <a:t>Using</a:t>
            </a:r>
            <a:r>
              <a:rPr lang="ru-RU" altLang="ru-RU" sz="2400" dirty="0">
                <a:latin typeface="Comic Sans MS" panose="030F0702030302020204" pitchFamily="66" charset="0"/>
                <a:ea typeface="+mj-ea"/>
                <a:cs typeface="+mj-cs"/>
              </a:rPr>
              <a:t> LSH, </a:t>
            </a:r>
            <a:r>
              <a:rPr lang="ru-RU" altLang="ru-RU" sz="2400" dirty="0" err="1">
                <a:latin typeface="Comic Sans MS" panose="030F0702030302020204" pitchFamily="66" charset="0"/>
                <a:ea typeface="+mj-ea"/>
                <a:cs typeface="+mj-cs"/>
              </a:rPr>
              <a:t>we</a:t>
            </a:r>
            <a:r>
              <a:rPr lang="ru-RU" altLang="ru-RU" sz="2400" dirty="0">
                <a:latin typeface="Comic Sans MS" panose="030F0702030302020204" pitchFamily="66" charset="0"/>
                <a:ea typeface="+mj-ea"/>
                <a:cs typeface="+mj-cs"/>
              </a:rPr>
              <a:t> </a:t>
            </a:r>
            <a:r>
              <a:rPr lang="ru-RU" altLang="ru-RU" sz="2400" dirty="0" err="1">
                <a:latin typeface="Comic Sans MS" panose="030F0702030302020204" pitchFamily="66" charset="0"/>
                <a:ea typeface="+mj-ea"/>
                <a:cs typeface="+mj-cs"/>
              </a:rPr>
              <a:t>can</a:t>
            </a:r>
            <a:r>
              <a:rPr lang="ru-RU" altLang="ru-RU" sz="2400" dirty="0">
                <a:latin typeface="Comic Sans MS" panose="030F0702030302020204" pitchFamily="66" charset="0"/>
                <a:ea typeface="+mj-ea"/>
                <a:cs typeface="+mj-cs"/>
              </a:rPr>
              <a:t> </a:t>
            </a:r>
            <a:r>
              <a:rPr lang="ru-RU" altLang="ru-RU" sz="2400" dirty="0" err="1">
                <a:latin typeface="Comic Sans MS" panose="030F0702030302020204" pitchFamily="66" charset="0"/>
                <a:ea typeface="+mj-ea"/>
                <a:cs typeface="+mj-cs"/>
              </a:rPr>
              <a:t>sort</a:t>
            </a:r>
            <a:r>
              <a:rPr lang="ru-RU" altLang="ru-RU" sz="2400" dirty="0">
                <a:latin typeface="Comic Sans MS" panose="030F0702030302020204" pitchFamily="66" charset="0"/>
                <a:ea typeface="+mj-ea"/>
                <a:cs typeface="+mj-cs"/>
              </a:rPr>
              <a:t> the </a:t>
            </a:r>
            <a:r>
              <a:rPr lang="ru-RU" altLang="ru-RU" sz="2400" dirty="0" err="1">
                <a:latin typeface="Comic Sans MS" panose="030F0702030302020204" pitchFamily="66" charset="0"/>
                <a:ea typeface="+mj-ea"/>
                <a:cs typeface="+mj-cs"/>
              </a:rPr>
              <a:t>keys</a:t>
            </a:r>
            <a:r>
              <a:rPr lang="ru-RU" altLang="ru-RU" sz="2400" dirty="0">
                <a:latin typeface="Comic Sans MS" panose="030F0702030302020204" pitchFamily="66" charset="0"/>
                <a:ea typeface="+mj-ea"/>
                <a:cs typeface="+mj-cs"/>
              </a:rPr>
              <a:t> and </a:t>
            </a:r>
            <a:r>
              <a:rPr lang="ru-RU" altLang="ru-RU" sz="2400" dirty="0" err="1">
                <a:latin typeface="Comic Sans MS" panose="030F0702030302020204" pitchFamily="66" charset="0"/>
                <a:ea typeface="+mj-ea"/>
                <a:cs typeface="+mj-cs"/>
              </a:rPr>
              <a:t>queries</a:t>
            </a:r>
            <a:r>
              <a:rPr lang="ru-RU" altLang="ru-RU" sz="2400" dirty="0">
                <a:latin typeface="Comic Sans MS" panose="030F0702030302020204" pitchFamily="66" charset="0"/>
                <a:ea typeface="+mj-ea"/>
                <a:cs typeface="+mj-cs"/>
              </a:rPr>
              <a:t> to </a:t>
            </a:r>
            <a:r>
              <a:rPr lang="ru-RU" altLang="ru-RU" sz="2400" dirty="0" err="1">
                <a:latin typeface="Comic Sans MS" panose="030F0702030302020204" pitchFamily="66" charset="0"/>
                <a:ea typeface="+mj-ea"/>
                <a:cs typeface="+mj-cs"/>
              </a:rPr>
              <a:t>be</a:t>
            </a:r>
            <a:r>
              <a:rPr lang="ru-RU" altLang="ru-RU" sz="2400" dirty="0">
                <a:latin typeface="Comic Sans MS" panose="030F0702030302020204" pitchFamily="66" charset="0"/>
                <a:ea typeface="+mj-ea"/>
                <a:cs typeface="+mj-cs"/>
              </a:rPr>
              <a:t> </a:t>
            </a:r>
            <a:r>
              <a:rPr lang="ru-RU" altLang="ru-RU" sz="2400" dirty="0" err="1">
                <a:latin typeface="Comic Sans MS" panose="030F0702030302020204" pitchFamily="66" charset="0"/>
                <a:ea typeface="+mj-ea"/>
                <a:cs typeface="+mj-cs"/>
              </a:rPr>
              <a:t>aligned</a:t>
            </a:r>
            <a:r>
              <a:rPr lang="ru-RU" altLang="ru-RU" sz="2400" dirty="0">
                <a:latin typeface="Comic Sans MS" panose="030F0702030302020204" pitchFamily="66" charset="0"/>
                <a:ea typeface="+mj-ea"/>
                <a:cs typeface="+mj-cs"/>
              </a:rPr>
              <a:t> </a:t>
            </a:r>
            <a:r>
              <a:rPr lang="ru-RU" altLang="ru-RU" sz="2400" dirty="0" err="1">
                <a:latin typeface="Comic Sans MS" panose="030F0702030302020204" pitchFamily="66" charset="0"/>
                <a:ea typeface="+mj-ea"/>
                <a:cs typeface="+mj-cs"/>
              </a:rPr>
              <a:t>according</a:t>
            </a:r>
            <a:r>
              <a:rPr lang="ru-RU" altLang="ru-RU" sz="2400" dirty="0">
                <a:latin typeface="Comic Sans MS" panose="030F0702030302020204" pitchFamily="66" charset="0"/>
                <a:ea typeface="+mj-ea"/>
                <a:cs typeface="+mj-cs"/>
              </a:rPr>
              <a:t> to </a:t>
            </a:r>
            <a:r>
              <a:rPr lang="ru-RU" altLang="ru-RU" sz="2400" dirty="0" err="1">
                <a:latin typeface="Comic Sans MS" panose="030F0702030302020204" pitchFamily="66" charset="0"/>
                <a:ea typeface="+mj-ea"/>
                <a:cs typeface="+mj-cs"/>
              </a:rPr>
              <a:t>their</a:t>
            </a:r>
            <a:r>
              <a:rPr lang="ru-RU" altLang="ru-RU" sz="2400" dirty="0">
                <a:latin typeface="Comic Sans MS" panose="030F0702030302020204" pitchFamily="66" charset="0"/>
                <a:ea typeface="+mj-ea"/>
                <a:cs typeface="+mj-cs"/>
              </a:rPr>
              <a:t> </a:t>
            </a:r>
            <a:r>
              <a:rPr lang="ru-RU" altLang="ru-RU" sz="2400" dirty="0" err="1">
                <a:latin typeface="Comic Sans MS" panose="030F0702030302020204" pitchFamily="66" charset="0"/>
                <a:ea typeface="+mj-ea"/>
                <a:cs typeface="+mj-cs"/>
              </a:rPr>
              <a:t>hash</a:t>
            </a:r>
            <a:r>
              <a:rPr lang="ru-RU" altLang="ru-RU" sz="2400" dirty="0">
                <a:latin typeface="Comic Sans MS" panose="030F0702030302020204" pitchFamily="66" charset="0"/>
                <a:ea typeface="+mj-ea"/>
                <a:cs typeface="+mj-cs"/>
              </a:rPr>
              <a:t> </a:t>
            </a:r>
            <a:r>
              <a:rPr lang="ru-RU" altLang="ru-RU" sz="2400" dirty="0" err="1">
                <a:latin typeface="Comic Sans MS" panose="030F0702030302020204" pitchFamily="66" charset="0"/>
                <a:ea typeface="+mj-ea"/>
                <a:cs typeface="+mj-cs"/>
              </a:rPr>
              <a:t>buckets</a:t>
            </a:r>
            <a:r>
              <a:rPr lang="ru-RU" altLang="ru-RU" sz="2400" dirty="0">
                <a:latin typeface="Comic Sans MS" panose="030F0702030302020204" pitchFamily="66" charset="0"/>
                <a:ea typeface="+mj-ea"/>
                <a:cs typeface="+mj-cs"/>
              </a:rPr>
              <a:t>.</a:t>
            </a:r>
            <a:endParaRPr lang="en-US" altLang="ru-RU" sz="2400" dirty="0">
              <a:latin typeface="Comic Sans MS" panose="030F0702030302020204" pitchFamily="66" charset="0"/>
              <a:ea typeface="+mj-ea"/>
              <a:cs typeface="+mj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ru-RU" altLang="ru-RU" sz="2400" dirty="0">
              <a:latin typeface="Comic Sans MS" panose="030F0702030302020204" pitchFamily="66" charset="0"/>
              <a:ea typeface="+mj-ea"/>
              <a:cs typeface="+mj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ru-RU" altLang="ru-RU" sz="2400" dirty="0">
                <a:latin typeface="Comic Sans MS" panose="030F0702030302020204" pitchFamily="66" charset="0"/>
                <a:ea typeface="+mj-ea"/>
                <a:cs typeface="+mj-cs"/>
              </a:rPr>
              <a:t>(c) </a:t>
            </a:r>
            <a:r>
              <a:rPr lang="ru-RU" altLang="ru-RU" sz="2400" dirty="0" err="1">
                <a:latin typeface="Comic Sans MS" panose="030F0702030302020204" pitchFamily="66" charset="0"/>
                <a:ea typeface="+mj-ea"/>
                <a:cs typeface="+mj-cs"/>
              </a:rPr>
              <a:t>Set</a:t>
            </a:r>
            <a:r>
              <a:rPr lang="ru-RU" altLang="ru-RU" sz="2400" dirty="0">
                <a:latin typeface="Comic Sans MS" panose="030F0702030302020204" pitchFamily="66" charset="0"/>
                <a:ea typeface="+mj-ea"/>
                <a:cs typeface="+mj-cs"/>
              </a:rPr>
              <a:t> </a:t>
            </a:r>
            <a:r>
              <a:rPr lang="ru-RU" altLang="ru-RU" sz="2400" b="1" dirty="0">
                <a:latin typeface="Comic Sans MS" panose="030F0702030302020204" pitchFamily="66" charset="0"/>
                <a:ea typeface="+mj-ea"/>
                <a:cs typeface="+mj-cs"/>
              </a:rPr>
              <a:t>Q=KQ=K</a:t>
            </a:r>
            <a:r>
              <a:rPr lang="ru-RU" altLang="ru-RU" sz="2400" dirty="0">
                <a:latin typeface="Comic Sans MS" panose="030F0702030302020204" pitchFamily="66" charset="0"/>
                <a:ea typeface="+mj-ea"/>
                <a:cs typeface="+mj-cs"/>
              </a:rPr>
              <a:t> (</a:t>
            </a:r>
            <a:r>
              <a:rPr lang="ru-RU" altLang="ru-RU" sz="2400" dirty="0" err="1">
                <a:latin typeface="Comic Sans MS" panose="030F0702030302020204" pitchFamily="66" charset="0"/>
                <a:ea typeface="+mj-ea"/>
                <a:cs typeface="+mj-cs"/>
              </a:rPr>
              <a:t>precisely</a:t>
            </a:r>
            <a:r>
              <a:rPr lang="ru-RU" altLang="ru-RU" sz="2400" dirty="0">
                <a:latin typeface="Comic Sans MS" panose="030F0702030302020204" pitchFamily="66" charset="0"/>
                <a:ea typeface="+mj-ea"/>
                <a:cs typeface="+mj-cs"/>
              </a:rPr>
              <a:t> </a:t>
            </a:r>
            <a:r>
              <a:rPr lang="ru-RU" altLang="ru-RU" sz="2400" b="1" dirty="0" err="1">
                <a:latin typeface="Comic Sans MS" panose="030F0702030302020204" pitchFamily="66" charset="0"/>
                <a:ea typeface="+mj-ea"/>
                <a:cs typeface="+mj-cs"/>
              </a:rPr>
              <a:t>kj</a:t>
            </a:r>
            <a:r>
              <a:rPr lang="ru-RU" altLang="ru-RU" sz="2400" b="1" dirty="0">
                <a:latin typeface="Comic Sans MS" panose="030F0702030302020204" pitchFamily="66" charset="0"/>
                <a:ea typeface="+mj-ea"/>
                <a:cs typeface="+mj-cs"/>
              </a:rPr>
              <a:t>=</a:t>
            </a:r>
            <a:r>
              <a:rPr lang="ru-RU" altLang="ru-RU" sz="2400" b="1" dirty="0" err="1">
                <a:latin typeface="Comic Sans MS" panose="030F0702030302020204" pitchFamily="66" charset="0"/>
                <a:ea typeface="+mj-ea"/>
                <a:cs typeface="+mj-cs"/>
              </a:rPr>
              <a:t>qj</a:t>
            </a:r>
            <a:r>
              <a:rPr lang="ru-RU" altLang="ru-RU" sz="2400" b="1" dirty="0">
                <a:latin typeface="Comic Sans MS" panose="030F0702030302020204" pitchFamily="66" charset="0"/>
                <a:ea typeface="+mj-ea"/>
                <a:cs typeface="+mj-cs"/>
              </a:rPr>
              <a:t>/∥</a:t>
            </a:r>
            <a:r>
              <a:rPr lang="ru-RU" altLang="ru-RU" sz="2400" b="1" dirty="0" err="1">
                <a:latin typeface="Comic Sans MS" panose="030F0702030302020204" pitchFamily="66" charset="0"/>
                <a:ea typeface="+mj-ea"/>
                <a:cs typeface="+mj-cs"/>
              </a:rPr>
              <a:t>qj∥kj</a:t>
            </a:r>
            <a:r>
              <a:rPr lang="ru-RU" altLang="ru-RU" sz="2400" b="1" dirty="0">
                <a:latin typeface="Comic Sans MS" panose="030F0702030302020204" pitchFamily="66" charset="0"/>
                <a:ea typeface="+mj-ea"/>
                <a:cs typeface="+mj-cs"/>
              </a:rPr>
              <a:t>=</a:t>
            </a:r>
            <a:r>
              <a:rPr lang="ru-RU" altLang="ru-RU" sz="2400" b="1" dirty="0" err="1">
                <a:latin typeface="Comic Sans MS" panose="030F0702030302020204" pitchFamily="66" charset="0"/>
                <a:ea typeface="+mj-ea"/>
                <a:cs typeface="+mj-cs"/>
              </a:rPr>
              <a:t>qj</a:t>
            </a:r>
            <a:r>
              <a:rPr lang="ru-RU" altLang="ru-RU" sz="2400" b="1" dirty="0">
                <a:latin typeface="Comic Sans MS" panose="030F0702030302020204" pitchFamily="66" charset="0"/>
                <a:ea typeface="+mj-ea"/>
                <a:cs typeface="+mj-cs"/>
              </a:rPr>
              <a:t>/‖</a:t>
            </a:r>
            <a:r>
              <a:rPr lang="ru-RU" altLang="ru-RU" sz="2400" b="1" dirty="0" err="1">
                <a:latin typeface="Comic Sans MS" panose="030F0702030302020204" pitchFamily="66" charset="0"/>
                <a:ea typeface="+mj-ea"/>
                <a:cs typeface="+mj-cs"/>
              </a:rPr>
              <a:t>qj</a:t>
            </a:r>
            <a:r>
              <a:rPr lang="ru-RU" altLang="ru-RU" sz="2400" b="1" dirty="0">
                <a:latin typeface="Comic Sans MS" panose="030F0702030302020204" pitchFamily="66" charset="0"/>
                <a:ea typeface="+mj-ea"/>
                <a:cs typeface="+mj-cs"/>
              </a:rPr>
              <a:t>‖</a:t>
            </a:r>
            <a:r>
              <a:rPr lang="ru-RU" altLang="ru-RU" sz="2400" dirty="0">
                <a:latin typeface="Comic Sans MS" panose="030F0702030302020204" pitchFamily="66" charset="0"/>
                <a:ea typeface="+mj-ea"/>
                <a:cs typeface="+mj-cs"/>
              </a:rPr>
              <a:t>), </a:t>
            </a:r>
            <a:r>
              <a:rPr lang="ru-RU" altLang="ru-RU" sz="2400" dirty="0" err="1">
                <a:latin typeface="Comic Sans MS" panose="030F0702030302020204" pitchFamily="66" charset="0"/>
                <a:ea typeface="+mj-ea"/>
                <a:cs typeface="+mj-cs"/>
              </a:rPr>
              <a:t>so</a:t>
            </a:r>
            <a:r>
              <a:rPr lang="ru-RU" altLang="ru-RU" sz="2400" dirty="0">
                <a:latin typeface="Comic Sans MS" panose="030F0702030302020204" pitchFamily="66" charset="0"/>
                <a:ea typeface="+mj-ea"/>
                <a:cs typeface="+mj-cs"/>
              </a:rPr>
              <a:t> </a:t>
            </a:r>
            <a:r>
              <a:rPr lang="ru-RU" altLang="ru-RU" sz="2400" dirty="0" err="1">
                <a:latin typeface="Comic Sans MS" panose="030F0702030302020204" pitchFamily="66" charset="0"/>
                <a:ea typeface="+mj-ea"/>
                <a:cs typeface="+mj-cs"/>
              </a:rPr>
              <a:t>that</a:t>
            </a:r>
            <a:r>
              <a:rPr lang="ru-RU" altLang="ru-RU" sz="2400" dirty="0">
                <a:latin typeface="Comic Sans MS" panose="030F0702030302020204" pitchFamily="66" charset="0"/>
                <a:ea typeface="+mj-ea"/>
                <a:cs typeface="+mj-cs"/>
              </a:rPr>
              <a:t> </a:t>
            </a:r>
            <a:r>
              <a:rPr lang="ru-RU" altLang="ru-RU" sz="2400" dirty="0" err="1">
                <a:latin typeface="Comic Sans MS" panose="030F0702030302020204" pitchFamily="66" charset="0"/>
                <a:ea typeface="+mj-ea"/>
                <a:cs typeface="+mj-cs"/>
              </a:rPr>
              <a:t>there</a:t>
            </a:r>
            <a:r>
              <a:rPr lang="ru-RU" altLang="ru-RU" sz="2400" dirty="0">
                <a:latin typeface="Comic Sans MS" panose="030F0702030302020204" pitchFamily="66" charset="0"/>
                <a:ea typeface="+mj-ea"/>
                <a:cs typeface="+mj-cs"/>
              </a:rPr>
              <a:t> </a:t>
            </a:r>
            <a:r>
              <a:rPr lang="ru-RU" altLang="ru-RU" sz="2400" dirty="0" err="1">
                <a:latin typeface="Comic Sans MS" panose="030F0702030302020204" pitchFamily="66" charset="0"/>
                <a:ea typeface="+mj-ea"/>
                <a:cs typeface="+mj-cs"/>
              </a:rPr>
              <a:t>are</a:t>
            </a:r>
            <a:r>
              <a:rPr lang="ru-RU" altLang="ru-RU" sz="2400" dirty="0">
                <a:latin typeface="Comic Sans MS" panose="030F0702030302020204" pitchFamily="66" charset="0"/>
                <a:ea typeface="+mj-ea"/>
                <a:cs typeface="+mj-cs"/>
              </a:rPr>
              <a:t> </a:t>
            </a:r>
            <a:r>
              <a:rPr lang="ru-RU" altLang="ru-RU" sz="2400" dirty="0" err="1">
                <a:latin typeface="Comic Sans MS" panose="030F0702030302020204" pitchFamily="66" charset="0"/>
                <a:ea typeface="+mj-ea"/>
                <a:cs typeface="+mj-cs"/>
              </a:rPr>
              <a:t>equal</a:t>
            </a:r>
            <a:r>
              <a:rPr lang="ru-RU" altLang="ru-RU" sz="2400" dirty="0">
                <a:latin typeface="Comic Sans MS" panose="030F0702030302020204" pitchFamily="66" charset="0"/>
                <a:ea typeface="+mj-ea"/>
                <a:cs typeface="+mj-cs"/>
              </a:rPr>
              <a:t> </a:t>
            </a:r>
            <a:r>
              <a:rPr lang="ru-RU" altLang="ru-RU" sz="2400" dirty="0" err="1">
                <a:latin typeface="Comic Sans MS" panose="030F0702030302020204" pitchFamily="66" charset="0"/>
                <a:ea typeface="+mj-ea"/>
                <a:cs typeface="+mj-cs"/>
              </a:rPr>
              <a:t>numbers</a:t>
            </a:r>
            <a:r>
              <a:rPr lang="ru-RU" altLang="ru-RU" sz="2400" dirty="0">
                <a:latin typeface="Comic Sans MS" panose="030F0702030302020204" pitchFamily="66" charset="0"/>
                <a:ea typeface="+mj-ea"/>
                <a:cs typeface="+mj-cs"/>
              </a:rPr>
              <a:t> of </a:t>
            </a:r>
            <a:r>
              <a:rPr lang="ru-RU" altLang="ru-RU" sz="2400" dirty="0" err="1">
                <a:latin typeface="Comic Sans MS" panose="030F0702030302020204" pitchFamily="66" charset="0"/>
                <a:ea typeface="+mj-ea"/>
                <a:cs typeface="+mj-cs"/>
              </a:rPr>
              <a:t>keys</a:t>
            </a:r>
            <a:r>
              <a:rPr lang="ru-RU" altLang="ru-RU" sz="2400" dirty="0">
                <a:latin typeface="Comic Sans MS" panose="030F0702030302020204" pitchFamily="66" charset="0"/>
                <a:ea typeface="+mj-ea"/>
                <a:cs typeface="+mj-cs"/>
              </a:rPr>
              <a:t> and </a:t>
            </a:r>
            <a:r>
              <a:rPr lang="ru-RU" altLang="ru-RU" sz="2400" dirty="0" err="1">
                <a:latin typeface="Comic Sans MS" panose="030F0702030302020204" pitchFamily="66" charset="0"/>
                <a:ea typeface="+mj-ea"/>
                <a:cs typeface="+mj-cs"/>
              </a:rPr>
              <a:t>queries</a:t>
            </a:r>
            <a:r>
              <a:rPr lang="ru-RU" altLang="ru-RU" sz="2400" dirty="0">
                <a:latin typeface="Comic Sans MS" panose="030F0702030302020204" pitchFamily="66" charset="0"/>
                <a:ea typeface="+mj-ea"/>
                <a:cs typeface="+mj-cs"/>
              </a:rPr>
              <a:t> </a:t>
            </a:r>
            <a:r>
              <a:rPr lang="ru-RU" altLang="ru-RU" sz="2400" dirty="0" err="1">
                <a:latin typeface="Comic Sans MS" panose="030F0702030302020204" pitchFamily="66" charset="0"/>
                <a:ea typeface="+mj-ea"/>
                <a:cs typeface="+mj-cs"/>
              </a:rPr>
              <a:t>in</a:t>
            </a:r>
            <a:r>
              <a:rPr lang="ru-RU" altLang="ru-RU" sz="2400" dirty="0">
                <a:latin typeface="Comic Sans MS" panose="030F0702030302020204" pitchFamily="66" charset="0"/>
                <a:ea typeface="+mj-ea"/>
                <a:cs typeface="+mj-cs"/>
              </a:rPr>
              <a:t> </a:t>
            </a:r>
            <a:r>
              <a:rPr lang="ru-RU" altLang="ru-RU" sz="2400" dirty="0" err="1">
                <a:latin typeface="Comic Sans MS" panose="030F0702030302020204" pitchFamily="66" charset="0"/>
                <a:ea typeface="+mj-ea"/>
                <a:cs typeface="+mj-cs"/>
              </a:rPr>
              <a:t>one</a:t>
            </a:r>
            <a:r>
              <a:rPr lang="ru-RU" altLang="ru-RU" sz="2400" dirty="0">
                <a:latin typeface="Comic Sans MS" panose="030F0702030302020204" pitchFamily="66" charset="0"/>
                <a:ea typeface="+mj-ea"/>
                <a:cs typeface="+mj-cs"/>
              </a:rPr>
              <a:t> </a:t>
            </a:r>
            <a:r>
              <a:rPr lang="ru-RU" altLang="ru-RU" sz="2400" dirty="0" err="1">
                <a:latin typeface="Comic Sans MS" panose="030F0702030302020204" pitchFamily="66" charset="0"/>
                <a:ea typeface="+mj-ea"/>
                <a:cs typeface="+mj-cs"/>
              </a:rPr>
              <a:t>bucket</a:t>
            </a:r>
            <a:r>
              <a:rPr lang="ru-RU" altLang="ru-RU" sz="2400" dirty="0">
                <a:latin typeface="Comic Sans MS" panose="030F0702030302020204" pitchFamily="66" charset="0"/>
                <a:ea typeface="+mj-ea"/>
                <a:cs typeface="+mj-cs"/>
              </a:rPr>
              <a:t>, </a:t>
            </a:r>
            <a:r>
              <a:rPr lang="ru-RU" altLang="ru-RU" sz="2400" dirty="0" err="1">
                <a:latin typeface="Comic Sans MS" panose="030F0702030302020204" pitchFamily="66" charset="0"/>
                <a:ea typeface="+mj-ea"/>
                <a:cs typeface="+mj-cs"/>
              </a:rPr>
              <a:t>easier</a:t>
            </a:r>
            <a:r>
              <a:rPr lang="ru-RU" altLang="ru-RU" sz="2400" dirty="0">
                <a:latin typeface="Comic Sans MS" panose="030F0702030302020204" pitchFamily="66" charset="0"/>
                <a:ea typeface="+mj-ea"/>
                <a:cs typeface="+mj-cs"/>
              </a:rPr>
              <a:t> </a:t>
            </a:r>
            <a:r>
              <a:rPr lang="ru-RU" altLang="ru-RU" sz="2400" dirty="0" err="1">
                <a:latin typeface="Comic Sans MS" panose="030F0702030302020204" pitchFamily="66" charset="0"/>
                <a:ea typeface="+mj-ea"/>
                <a:cs typeface="+mj-cs"/>
              </a:rPr>
              <a:t>for</a:t>
            </a:r>
            <a:r>
              <a:rPr lang="ru-RU" altLang="ru-RU" sz="2400" dirty="0">
                <a:latin typeface="Comic Sans MS" panose="030F0702030302020204" pitchFamily="66" charset="0"/>
                <a:ea typeface="+mj-ea"/>
                <a:cs typeface="+mj-cs"/>
              </a:rPr>
              <a:t> </a:t>
            </a:r>
            <a:r>
              <a:rPr lang="ru-RU" altLang="ru-RU" sz="2400" dirty="0" err="1">
                <a:latin typeface="Comic Sans MS" panose="030F0702030302020204" pitchFamily="66" charset="0"/>
                <a:ea typeface="+mj-ea"/>
                <a:cs typeface="+mj-cs"/>
              </a:rPr>
              <a:t>batching</a:t>
            </a:r>
            <a:r>
              <a:rPr lang="ru-RU" altLang="ru-RU" sz="2400" dirty="0">
                <a:latin typeface="Comic Sans MS" panose="030F0702030302020204" pitchFamily="66" charset="0"/>
                <a:ea typeface="+mj-ea"/>
                <a:cs typeface="+mj-cs"/>
              </a:rPr>
              <a:t>. </a:t>
            </a:r>
            <a:r>
              <a:rPr lang="ru-RU" altLang="ru-RU" sz="2400" dirty="0" err="1">
                <a:latin typeface="Comic Sans MS" panose="030F0702030302020204" pitchFamily="66" charset="0"/>
                <a:ea typeface="+mj-ea"/>
                <a:cs typeface="+mj-cs"/>
              </a:rPr>
              <a:t>Interestingly</a:t>
            </a:r>
            <a:r>
              <a:rPr lang="ru-RU" altLang="ru-RU" sz="2400" dirty="0">
                <a:latin typeface="Comic Sans MS" panose="030F0702030302020204" pitchFamily="66" charset="0"/>
                <a:ea typeface="+mj-ea"/>
                <a:cs typeface="+mj-cs"/>
              </a:rPr>
              <a:t>, </a:t>
            </a:r>
            <a:r>
              <a:rPr lang="ru-RU" altLang="ru-RU" sz="2400" dirty="0" err="1">
                <a:latin typeface="Comic Sans MS" panose="030F0702030302020204" pitchFamily="66" charset="0"/>
                <a:ea typeface="+mj-ea"/>
                <a:cs typeface="+mj-cs"/>
              </a:rPr>
              <a:t>this</a:t>
            </a:r>
            <a:r>
              <a:rPr lang="ru-RU" altLang="ru-RU" sz="2400" dirty="0">
                <a:latin typeface="Comic Sans MS" panose="030F0702030302020204" pitchFamily="66" charset="0"/>
                <a:ea typeface="+mj-ea"/>
                <a:cs typeface="+mj-cs"/>
              </a:rPr>
              <a:t> “</a:t>
            </a:r>
            <a:r>
              <a:rPr lang="ru-RU" altLang="ru-RU" sz="2400" dirty="0" err="1">
                <a:latin typeface="Comic Sans MS" panose="030F0702030302020204" pitchFamily="66" charset="0"/>
                <a:ea typeface="+mj-ea"/>
                <a:cs typeface="+mj-cs"/>
              </a:rPr>
              <a:t>shared</a:t>
            </a:r>
            <a:r>
              <a:rPr lang="ru-RU" altLang="ru-RU" sz="2400" dirty="0">
                <a:latin typeface="Comic Sans MS" panose="030F0702030302020204" pitchFamily="66" charset="0"/>
                <a:ea typeface="+mj-ea"/>
                <a:cs typeface="+mj-cs"/>
              </a:rPr>
              <a:t>-QK” </a:t>
            </a:r>
            <a:r>
              <a:rPr lang="ru-RU" altLang="ru-RU" sz="2400" dirty="0" err="1">
                <a:latin typeface="Comic Sans MS" panose="030F0702030302020204" pitchFamily="66" charset="0"/>
                <a:ea typeface="+mj-ea"/>
                <a:cs typeface="+mj-cs"/>
              </a:rPr>
              <a:t>config</a:t>
            </a:r>
            <a:r>
              <a:rPr lang="ru-RU" altLang="ru-RU" sz="2400" dirty="0">
                <a:latin typeface="Comic Sans MS" panose="030F0702030302020204" pitchFamily="66" charset="0"/>
                <a:ea typeface="+mj-ea"/>
                <a:cs typeface="+mj-cs"/>
              </a:rPr>
              <a:t> </a:t>
            </a:r>
            <a:r>
              <a:rPr lang="ru-RU" altLang="ru-RU" sz="2400" dirty="0" err="1">
                <a:latin typeface="Comic Sans MS" panose="030F0702030302020204" pitchFamily="66" charset="0"/>
                <a:ea typeface="+mj-ea"/>
                <a:cs typeface="+mj-cs"/>
              </a:rPr>
              <a:t>does</a:t>
            </a:r>
            <a:r>
              <a:rPr lang="ru-RU" altLang="ru-RU" sz="2400" dirty="0">
                <a:latin typeface="Comic Sans MS" panose="030F0702030302020204" pitchFamily="66" charset="0"/>
                <a:ea typeface="+mj-ea"/>
                <a:cs typeface="+mj-cs"/>
              </a:rPr>
              <a:t> </a:t>
            </a:r>
            <a:r>
              <a:rPr lang="ru-RU" altLang="ru-RU" sz="2400" dirty="0" err="1">
                <a:latin typeface="Comic Sans MS" panose="030F0702030302020204" pitchFamily="66" charset="0"/>
                <a:ea typeface="+mj-ea"/>
                <a:cs typeface="+mj-cs"/>
              </a:rPr>
              <a:t>not</a:t>
            </a:r>
            <a:r>
              <a:rPr lang="ru-RU" altLang="ru-RU" sz="2400" dirty="0">
                <a:latin typeface="Comic Sans MS" panose="030F0702030302020204" pitchFamily="66" charset="0"/>
                <a:ea typeface="+mj-ea"/>
                <a:cs typeface="+mj-cs"/>
              </a:rPr>
              <a:t> </a:t>
            </a:r>
            <a:r>
              <a:rPr lang="ru-RU" altLang="ru-RU" sz="2400" dirty="0" err="1">
                <a:latin typeface="Comic Sans MS" panose="030F0702030302020204" pitchFamily="66" charset="0"/>
                <a:ea typeface="+mj-ea"/>
                <a:cs typeface="+mj-cs"/>
              </a:rPr>
              <a:t>affect</a:t>
            </a:r>
            <a:r>
              <a:rPr lang="ru-RU" altLang="ru-RU" sz="2400" dirty="0">
                <a:latin typeface="Comic Sans MS" panose="030F0702030302020204" pitchFamily="66" charset="0"/>
                <a:ea typeface="+mj-ea"/>
                <a:cs typeface="+mj-cs"/>
              </a:rPr>
              <a:t> the </a:t>
            </a:r>
            <a:r>
              <a:rPr lang="ru-RU" altLang="ru-RU" sz="2400" dirty="0" err="1">
                <a:latin typeface="Comic Sans MS" panose="030F0702030302020204" pitchFamily="66" charset="0"/>
                <a:ea typeface="+mj-ea"/>
                <a:cs typeface="+mj-cs"/>
              </a:rPr>
              <a:t>performance</a:t>
            </a:r>
            <a:r>
              <a:rPr lang="ru-RU" altLang="ru-RU" sz="2400" dirty="0">
                <a:latin typeface="Comic Sans MS" panose="030F0702030302020204" pitchFamily="66" charset="0"/>
                <a:ea typeface="+mj-ea"/>
                <a:cs typeface="+mj-cs"/>
              </a:rPr>
              <a:t> of the </a:t>
            </a:r>
            <a:r>
              <a:rPr lang="ru-RU" altLang="ru-RU" sz="2400" dirty="0" err="1">
                <a:latin typeface="Comic Sans MS" panose="030F0702030302020204" pitchFamily="66" charset="0"/>
                <a:ea typeface="+mj-ea"/>
                <a:cs typeface="+mj-cs"/>
              </a:rPr>
              <a:t>Transformer</a:t>
            </a:r>
            <a:r>
              <a:rPr lang="ru-RU" altLang="ru-RU" sz="2400" dirty="0">
                <a:latin typeface="Comic Sans MS" panose="030F0702030302020204" pitchFamily="66" charset="0"/>
                <a:ea typeface="+mj-ea"/>
                <a:cs typeface="+mj-cs"/>
              </a:rPr>
              <a:t>.</a:t>
            </a:r>
            <a:endParaRPr lang="en-US" altLang="ru-RU" sz="2400" dirty="0">
              <a:latin typeface="Comic Sans MS" panose="030F0702030302020204" pitchFamily="66" charset="0"/>
              <a:ea typeface="+mj-ea"/>
              <a:cs typeface="+mj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ru-RU" altLang="ru-RU" sz="2400" dirty="0">
              <a:latin typeface="Comic Sans MS" panose="030F0702030302020204" pitchFamily="66" charset="0"/>
              <a:ea typeface="+mj-ea"/>
              <a:cs typeface="+mj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ru-RU" altLang="ru-RU" sz="2400" dirty="0">
                <a:latin typeface="Comic Sans MS" panose="030F0702030302020204" pitchFamily="66" charset="0"/>
                <a:ea typeface="+mj-ea"/>
                <a:cs typeface="+mj-cs"/>
              </a:rPr>
              <a:t>(d) </a:t>
            </a:r>
            <a:r>
              <a:rPr lang="ru-RU" altLang="ru-RU" sz="2400" dirty="0" err="1">
                <a:latin typeface="Comic Sans MS" panose="030F0702030302020204" pitchFamily="66" charset="0"/>
                <a:ea typeface="+mj-ea"/>
                <a:cs typeface="+mj-cs"/>
              </a:rPr>
              <a:t>Apply</a:t>
            </a:r>
            <a:r>
              <a:rPr lang="ru-RU" altLang="ru-RU" sz="2400" dirty="0">
                <a:latin typeface="Comic Sans MS" panose="030F0702030302020204" pitchFamily="66" charset="0"/>
                <a:ea typeface="+mj-ea"/>
                <a:cs typeface="+mj-cs"/>
              </a:rPr>
              <a:t> </a:t>
            </a:r>
            <a:r>
              <a:rPr lang="ru-RU" altLang="ru-RU" sz="2400" dirty="0" err="1">
                <a:latin typeface="Comic Sans MS" panose="030F0702030302020204" pitchFamily="66" charset="0"/>
                <a:ea typeface="+mj-ea"/>
                <a:cs typeface="+mj-cs"/>
              </a:rPr>
              <a:t>batching</a:t>
            </a:r>
            <a:r>
              <a:rPr lang="ru-RU" altLang="ru-RU" sz="2400" dirty="0">
                <a:latin typeface="Comic Sans MS" panose="030F0702030302020204" pitchFamily="66" charset="0"/>
                <a:ea typeface="+mj-ea"/>
                <a:cs typeface="+mj-cs"/>
              </a:rPr>
              <a:t> </a:t>
            </a:r>
            <a:r>
              <a:rPr lang="ru-RU" altLang="ru-RU" sz="2400" dirty="0" err="1">
                <a:latin typeface="Comic Sans MS" panose="030F0702030302020204" pitchFamily="66" charset="0"/>
                <a:ea typeface="+mj-ea"/>
                <a:cs typeface="+mj-cs"/>
              </a:rPr>
              <a:t>where</a:t>
            </a:r>
            <a:r>
              <a:rPr lang="ru-RU" altLang="ru-RU" sz="2400" dirty="0">
                <a:latin typeface="Comic Sans MS" panose="030F0702030302020204" pitchFamily="66" charset="0"/>
                <a:ea typeface="+mj-ea"/>
                <a:cs typeface="+mj-cs"/>
              </a:rPr>
              <a:t> </a:t>
            </a:r>
            <a:r>
              <a:rPr lang="ru-RU" altLang="ru-RU" sz="2400" dirty="0" err="1">
                <a:latin typeface="Comic Sans MS" panose="030F0702030302020204" pitchFamily="66" charset="0"/>
                <a:ea typeface="+mj-ea"/>
                <a:cs typeface="+mj-cs"/>
              </a:rPr>
              <a:t>chunks</a:t>
            </a:r>
            <a:r>
              <a:rPr lang="ru-RU" altLang="ru-RU" sz="2400" dirty="0">
                <a:latin typeface="Comic Sans MS" panose="030F0702030302020204" pitchFamily="66" charset="0"/>
                <a:ea typeface="+mj-ea"/>
                <a:cs typeface="+mj-cs"/>
              </a:rPr>
              <a:t> of </a:t>
            </a:r>
            <a:r>
              <a:rPr lang="ru-RU" altLang="ru-RU" sz="2400" dirty="0" err="1">
                <a:latin typeface="Comic Sans MS" panose="030F0702030302020204" pitchFamily="66" charset="0"/>
                <a:ea typeface="+mj-ea"/>
                <a:cs typeface="+mj-cs"/>
              </a:rPr>
              <a:t>mm</a:t>
            </a:r>
            <a:r>
              <a:rPr lang="ru-RU" altLang="ru-RU" sz="2400" dirty="0">
                <a:latin typeface="Comic Sans MS" panose="030F0702030302020204" pitchFamily="66" charset="0"/>
                <a:ea typeface="+mj-ea"/>
                <a:cs typeface="+mj-cs"/>
              </a:rPr>
              <a:t> </a:t>
            </a:r>
            <a:r>
              <a:rPr lang="ru-RU" altLang="ru-RU" sz="2400" dirty="0" err="1">
                <a:latin typeface="Comic Sans MS" panose="030F0702030302020204" pitchFamily="66" charset="0"/>
                <a:ea typeface="+mj-ea"/>
                <a:cs typeface="+mj-cs"/>
              </a:rPr>
              <a:t>consecutive</a:t>
            </a:r>
            <a:r>
              <a:rPr lang="ru-RU" altLang="ru-RU" sz="2400" dirty="0">
                <a:latin typeface="Comic Sans MS" panose="030F0702030302020204" pitchFamily="66" charset="0"/>
                <a:ea typeface="+mj-ea"/>
                <a:cs typeface="+mj-cs"/>
              </a:rPr>
              <a:t> </a:t>
            </a:r>
            <a:r>
              <a:rPr lang="ru-RU" altLang="ru-RU" sz="2400" dirty="0" err="1">
                <a:latin typeface="Comic Sans MS" panose="030F0702030302020204" pitchFamily="66" charset="0"/>
                <a:ea typeface="+mj-ea"/>
                <a:cs typeface="+mj-cs"/>
              </a:rPr>
              <a:t>queries</a:t>
            </a:r>
            <a:r>
              <a:rPr lang="ru-RU" altLang="ru-RU" sz="2400" dirty="0">
                <a:latin typeface="Comic Sans MS" panose="030F0702030302020204" pitchFamily="66" charset="0"/>
                <a:ea typeface="+mj-ea"/>
                <a:cs typeface="+mj-cs"/>
              </a:rPr>
              <a:t> </a:t>
            </a:r>
            <a:r>
              <a:rPr lang="ru-RU" altLang="ru-RU" sz="2400" dirty="0" err="1">
                <a:latin typeface="Comic Sans MS" panose="030F0702030302020204" pitchFamily="66" charset="0"/>
                <a:ea typeface="+mj-ea"/>
                <a:cs typeface="+mj-cs"/>
              </a:rPr>
              <a:t>are</a:t>
            </a:r>
            <a:r>
              <a:rPr lang="ru-RU" altLang="ru-RU" sz="2400" dirty="0">
                <a:latin typeface="Comic Sans MS" panose="030F0702030302020204" pitchFamily="66" charset="0"/>
                <a:ea typeface="+mj-ea"/>
                <a:cs typeface="+mj-cs"/>
              </a:rPr>
              <a:t> </a:t>
            </a:r>
            <a:r>
              <a:rPr lang="ru-RU" altLang="ru-RU" sz="2400" dirty="0" err="1">
                <a:latin typeface="Comic Sans MS" panose="030F0702030302020204" pitchFamily="66" charset="0"/>
                <a:ea typeface="+mj-ea"/>
                <a:cs typeface="+mj-cs"/>
              </a:rPr>
              <a:t>grouped</a:t>
            </a:r>
            <a:r>
              <a:rPr lang="ru-RU" altLang="ru-RU" sz="2400" dirty="0">
                <a:latin typeface="Comic Sans MS" panose="030F0702030302020204" pitchFamily="66" charset="0"/>
                <a:ea typeface="+mj-ea"/>
                <a:cs typeface="+mj-cs"/>
              </a:rPr>
              <a:t> </a:t>
            </a:r>
            <a:r>
              <a:rPr lang="ru-RU" altLang="ru-RU" sz="2400" dirty="0" err="1">
                <a:latin typeface="Comic Sans MS" panose="030F0702030302020204" pitchFamily="66" charset="0"/>
                <a:ea typeface="+mj-ea"/>
                <a:cs typeface="+mj-cs"/>
              </a:rPr>
              <a:t>together</a:t>
            </a:r>
            <a:r>
              <a:rPr lang="ru-RU" altLang="ru-RU" sz="2400" dirty="0">
                <a:latin typeface="Comic Sans MS" panose="030F0702030302020204" pitchFamily="66" charset="0"/>
                <a:ea typeface="+mj-ea"/>
                <a:cs typeface="+mj-cs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ru-RU" altLang="ru-RU" sz="2400" dirty="0">
              <a:latin typeface="Comic Sans MS" panose="030F0702030302020204" pitchFamily="66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151749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898C9-CACF-45F9-9905-18BCDD314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652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Locality-Sensitive Hashing</a:t>
            </a:r>
            <a:r>
              <a:rPr lang="ru-RU" sz="2800" dirty="0">
                <a:latin typeface="Comic Sans MS" panose="030F0702030302020204" pitchFamily="66" charset="0"/>
              </a:rPr>
              <a:t> </a:t>
            </a:r>
            <a:r>
              <a:rPr lang="en-US" sz="2800" dirty="0">
                <a:latin typeface="Comic Sans MS" panose="030F0702030302020204" pitchFamily="66" charset="0"/>
              </a:rPr>
              <a:t>Attention </a:t>
            </a:r>
            <a:r>
              <a:rPr lang="fr-FR" sz="2800" dirty="0">
                <a:latin typeface="Comic Sans MS" panose="030F0702030302020204" pitchFamily="66" charset="0"/>
              </a:rPr>
              <a:t>(Reformer)</a:t>
            </a:r>
            <a:r>
              <a:rPr lang="en-US" sz="2800" dirty="0">
                <a:latin typeface="Comic Sans MS" panose="030F0702030302020204" pitchFamily="66" charset="0"/>
              </a:rPr>
              <a:t>  </a:t>
            </a:r>
            <a:br>
              <a:rPr lang="en-US" sz="2800" dirty="0">
                <a:latin typeface="Comic Sans MS" panose="030F0702030302020204" pitchFamily="66" charset="0"/>
              </a:rPr>
            </a:br>
            <a:r>
              <a:rPr lang="en-US" sz="2800" dirty="0" err="1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Kitaev</a:t>
            </a:r>
            <a:r>
              <a:rPr lang="en-US" sz="2800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et al. 2020 </a:t>
            </a:r>
            <a:r>
              <a:rPr lang="en-US" sz="2800" dirty="0">
                <a:latin typeface="Comic Sans MS" panose="030F0702030302020204" pitchFamily="66" charset="0"/>
              </a:rPr>
              <a:t> 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FD6797C-4463-4989-88E8-713244E18E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6574"/>
            <a:ext cx="192364" cy="373149"/>
          </a:xfrm>
          <a:prstGeom prst="rect">
            <a:avLst/>
          </a:prstGeom>
          <a:solidFill>
            <a:srgbClr val="FDFD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90440" tIns="0" rIns="0" bIns="952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46F5E81-CCCE-4754-865F-1F1E90627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98EC23-7A70-4CF7-82B5-0522CDBA8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60" y="1032011"/>
            <a:ext cx="11755846" cy="582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909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898C9-CACF-45F9-9905-18BCDD314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652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omic Sans MS" panose="030F0702030302020204" pitchFamily="66" charset="0"/>
              </a:rPr>
              <a:t>Locality-Sensitive Hashing</a:t>
            </a:r>
            <a:r>
              <a:rPr lang="ru-RU" sz="2800" dirty="0">
                <a:latin typeface="Comic Sans MS" panose="030F0702030302020204" pitchFamily="66" charset="0"/>
              </a:rPr>
              <a:t> </a:t>
            </a:r>
            <a:r>
              <a:rPr lang="en-US" sz="2800" dirty="0">
                <a:latin typeface="Comic Sans MS" panose="030F0702030302020204" pitchFamily="66" charset="0"/>
              </a:rPr>
              <a:t>Attention </a:t>
            </a:r>
            <a:r>
              <a:rPr lang="fr-FR" sz="2800" dirty="0">
                <a:latin typeface="Comic Sans MS" panose="030F0702030302020204" pitchFamily="66" charset="0"/>
              </a:rPr>
              <a:t>(Reformer)</a:t>
            </a:r>
            <a:r>
              <a:rPr lang="en-US" sz="2800" dirty="0">
                <a:latin typeface="Comic Sans MS" panose="030F0702030302020204" pitchFamily="66" charset="0"/>
              </a:rPr>
              <a:t>  </a:t>
            </a:r>
            <a:br>
              <a:rPr lang="en-US" sz="2800" dirty="0">
                <a:latin typeface="Comic Sans MS" panose="030F0702030302020204" pitchFamily="66" charset="0"/>
              </a:rPr>
            </a:br>
            <a:r>
              <a:rPr lang="en-US" sz="2800" dirty="0" err="1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Kitaev</a:t>
            </a:r>
            <a:r>
              <a:rPr lang="en-US" sz="2800" dirty="0">
                <a:latin typeface="Comic Sans MS" panose="030F0702030302020204" pitchFamily="66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et al. 2020 </a:t>
            </a:r>
            <a:r>
              <a:rPr lang="en-US" sz="2800" dirty="0">
                <a:latin typeface="Comic Sans MS" panose="030F0702030302020204" pitchFamily="66" charset="0"/>
              </a:rPr>
              <a:t> 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FD6797C-4463-4989-88E8-713244E18E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6574"/>
            <a:ext cx="192364" cy="373149"/>
          </a:xfrm>
          <a:prstGeom prst="rect">
            <a:avLst/>
          </a:prstGeom>
          <a:solidFill>
            <a:srgbClr val="FDFD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90440" tIns="0" rIns="0" bIns="952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46F5E81-CCCE-4754-865F-1F1E90627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  <a:ea typeface="+mj-ea"/>
                <a:cs typeface="+mj-cs"/>
              </a:rPr>
              <a:t>Reversible Residual Network</a:t>
            </a:r>
          </a:p>
          <a:p>
            <a:endParaRPr lang="en-US" dirty="0">
              <a:latin typeface="Comic Sans MS" panose="030F0702030302020204" pitchFamily="66" charset="0"/>
              <a:ea typeface="+mj-ea"/>
              <a:cs typeface="+mj-cs"/>
            </a:endParaRPr>
          </a:p>
          <a:p>
            <a:endParaRPr lang="ru-RU" dirty="0">
              <a:latin typeface="Comic Sans MS" panose="030F0702030302020204" pitchFamily="66" charset="0"/>
              <a:ea typeface="+mj-ea"/>
              <a:cs typeface="+mj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605C1A3-7DDA-477D-A9CF-82B3FB260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895" y="2388675"/>
            <a:ext cx="4344006" cy="17528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872219-0A98-453D-9452-7BD812354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895" y="4359029"/>
            <a:ext cx="6982799" cy="80021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6DEB448-C5EA-40F6-B888-DEE3C0BB2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601" y="5376750"/>
            <a:ext cx="9488224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2233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898C9-CACF-45F9-9905-18BCDD314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842168"/>
            <a:ext cx="10515600" cy="285273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omic Sans MS" panose="030F0702030302020204" pitchFamily="66" charset="0"/>
              </a:rPr>
              <a:t>To be continued…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FA9E0A29-2427-41A8-97EF-1A796A7945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787207"/>
            <a:ext cx="10632656" cy="2228625"/>
          </a:xfrm>
        </p:spPr>
        <p:txBody>
          <a:bodyPr>
            <a:norm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Cause there is an attention in detection</a:t>
            </a:r>
          </a:p>
          <a:p>
            <a:r>
              <a:rPr lang="en-US" dirty="0">
                <a:latin typeface="Comic Sans MS" panose="030F0702030302020204" pitchFamily="66" charset="0"/>
              </a:rPr>
              <a:t>Cause there is attention in graphs</a:t>
            </a:r>
          </a:p>
          <a:p>
            <a:r>
              <a:rPr lang="en-US" dirty="0">
                <a:latin typeface="Comic Sans MS" panose="030F0702030302020204" pitchFamily="66" charset="0"/>
              </a:rPr>
              <a:t>Cause there is attention in 3d</a:t>
            </a:r>
          </a:p>
          <a:p>
            <a:r>
              <a:rPr lang="en-US" dirty="0">
                <a:latin typeface="Comic Sans MS" panose="030F0702030302020204" pitchFamily="66" charset="0"/>
              </a:rPr>
              <a:t>Cause there is some theoretical evidence of relation between Attention and CNN and Graphs and Oh boy..</a:t>
            </a:r>
          </a:p>
          <a:p>
            <a:endParaRPr lang="ru-RU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FD6797C-4463-4989-88E8-713244E18E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6574"/>
            <a:ext cx="192364" cy="373149"/>
          </a:xfrm>
          <a:prstGeom prst="rect">
            <a:avLst/>
          </a:prstGeom>
          <a:solidFill>
            <a:srgbClr val="FDFDF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90440" tIns="0" rIns="0" bIns="952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4208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898C9-CACF-45F9-9905-18BCDD314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Comic Sans MS" panose="030F0702030302020204" pitchFamily="66" charset="0"/>
              </a:rPr>
              <a:t>Desecrated links</a:t>
            </a:r>
            <a:endParaRPr lang="en-US" sz="2800" dirty="0">
              <a:latin typeface="Comic Sans MS" panose="030F0702030302020204" pitchFamily="66" charset="0"/>
            </a:endParaRP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353254E0-49D6-419C-BF8F-091CC2CB1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Comic Sans MS" panose="030F0702030302020204" pitchFamily="66" charset="0"/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https://lilianweng.github.io/lil-log/2018/06/24/attention-attention.html</a:t>
            </a:r>
            <a:endParaRPr lang="en-US" sz="1600" dirty="0">
              <a:latin typeface="Comic Sans MS" panose="030F0702030302020204" pitchFamily="66" charset="0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sz="1600" dirty="0">
                <a:latin typeface="Comic Sans MS" panose="030F0702030302020204" pitchFamily="66" charset="0"/>
                <a:ea typeface="+mj-ea"/>
                <a:cs typeface="+mj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https://lilianweng.github.io/lil-log/2020/04/07/the-transformer-family.html</a:t>
            </a:r>
            <a:endParaRPr lang="en-US" sz="1600" dirty="0">
              <a:latin typeface="Comic Sans MS" panose="030F0702030302020204" pitchFamily="66" charset="0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sz="1600" dirty="0">
                <a:latin typeface="Comic Sans MS" panose="030F0702030302020204" pitchFamily="66" charset="0"/>
                <a:ea typeface="+mj-ea"/>
                <a:cs typeface="+mj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http://nlp.seas.harvard.edu/2018/04/03/attention.html</a:t>
            </a:r>
            <a:endParaRPr lang="en-US" sz="1600" dirty="0">
              <a:latin typeface="Comic Sans MS" panose="030F0702030302020204" pitchFamily="66" charset="0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sz="1600" dirty="0">
                <a:latin typeface="Comic Sans MS" panose="030F0702030302020204" pitchFamily="66" charset="0"/>
                <a:ea typeface="+mj-ea"/>
                <a:cs typeface="+mj-c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http://jalammar.github.io/illustrated-transformer/</a:t>
            </a:r>
            <a:endParaRPr lang="en-US" sz="1600" dirty="0">
              <a:latin typeface="Comic Sans MS" panose="030F0702030302020204" pitchFamily="66" charset="0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sz="1600" dirty="0">
                <a:latin typeface="Comic Sans MS" panose="030F0702030302020204" pitchFamily="66" charset="0"/>
                <a:ea typeface="+mj-ea"/>
                <a:cs typeface="+mj-c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https://towardsdatascience.com/attention-in-neural-networks-e66920838742</a:t>
            </a:r>
            <a:endParaRPr lang="en-US" sz="1600" dirty="0">
              <a:latin typeface="Comic Sans MS" panose="030F0702030302020204" pitchFamily="66" charset="0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sz="1600" dirty="0">
                <a:latin typeface="Comic Sans MS" panose="030F0702030302020204" pitchFamily="66" charset="0"/>
                <a:ea typeface="+mj-ea"/>
                <a:cs typeface="+mj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https://towardsdatascience.com/illustrated-self-attention-2d627e33b20a</a:t>
            </a:r>
            <a:endParaRPr lang="en-US" sz="1600" dirty="0">
              <a:latin typeface="Comic Sans MS" panose="030F0702030302020204" pitchFamily="66" charset="0"/>
              <a:ea typeface="+mj-ea"/>
              <a:cs typeface="+mj-cs"/>
            </a:endParaRPr>
          </a:p>
          <a:p>
            <a:pPr marL="0" indent="0">
              <a:buNone/>
            </a:pPr>
            <a:r>
              <a:rPr lang="en-US" sz="1600" dirty="0">
                <a:latin typeface="Comic Sans MS" panose="030F0702030302020204" pitchFamily="66" charset="0"/>
                <a:ea typeface="+mj-ea"/>
                <a:cs typeface="+mj-c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https://towardsdatascience.com/attn-illustrated-attention-5ec4ad276ee3#ba24</a:t>
            </a:r>
            <a:endParaRPr lang="en-US" sz="1600" dirty="0">
              <a:latin typeface="Comic Sans MS" panose="030F0702030302020204" pitchFamily="66" charset="0"/>
              <a:ea typeface="+mj-ea"/>
              <a:cs typeface="+mj-cs"/>
            </a:endParaRPr>
          </a:p>
          <a:p>
            <a:pPr marL="0" indent="0">
              <a:buNone/>
            </a:pPr>
            <a:endParaRPr lang="ru-RU" sz="1600" dirty="0">
              <a:latin typeface="Comic Sans MS" panose="030F0702030302020204" pitchFamily="66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65381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898C9-CACF-45F9-9905-18BCDD314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815" y="-199949"/>
            <a:ext cx="10515600" cy="1325563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So attention, ha?</a:t>
            </a:r>
            <a:endParaRPr lang="ru-RU" dirty="0">
              <a:latin typeface="Comic Sans MS" panose="030F0702030302020204" pitchFamily="66" charset="0"/>
            </a:endParaRPr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5962F626-81CE-45AD-876C-6FC8E162BB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865077"/>
              </p:ext>
            </p:extLst>
          </p:nvPr>
        </p:nvGraphicFramePr>
        <p:xfrm>
          <a:off x="6146800" y="3352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Equation" r:id="rId3" imgW="914400" imgH="198720" progId="Equation.DSMT4">
                  <p:embed/>
                </p:oleObj>
              </mc:Choice>
              <mc:Fallback>
                <p:oleObj name="Equation" r:id="rId3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46800" y="33528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ADD94E7-9A91-471C-AEEA-B79203D4C7ED}"/>
              </a:ext>
            </a:extLst>
          </p:cNvPr>
          <p:cNvSpPr txBox="1"/>
          <p:nvPr/>
        </p:nvSpPr>
        <p:spPr>
          <a:xfrm>
            <a:off x="838200" y="5617953"/>
            <a:ext cx="11181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Comic Sans MS" panose="030F0702030302020204" pitchFamily="66" charset="0"/>
              </a:rPr>
              <a:t>Neural Machine Translation By Jointly Learning To Align And Translate. Dzmitry Bahdanau. et al 14</a:t>
            </a:r>
          </a:p>
          <a:p>
            <a:pPr marL="342900" indent="-342900">
              <a:buAutoNum type="arabicPeriod"/>
            </a:pPr>
            <a:r>
              <a:rPr lang="en-US" dirty="0">
                <a:latin typeface="Comic Sans MS" panose="030F0702030302020204" pitchFamily="66" charset="0"/>
              </a:rPr>
              <a:t>Effective Approaches to Attention-based Neural Machine Translation. Minh-Thang Luong et al 15</a:t>
            </a:r>
          </a:p>
          <a:p>
            <a:pPr marL="342900" indent="-342900">
              <a:buAutoNum type="arabicPeriod"/>
            </a:pPr>
            <a:r>
              <a:rPr lang="en-US" dirty="0">
                <a:latin typeface="Comic Sans MS" panose="030F0702030302020204" pitchFamily="66" charset="0"/>
              </a:rPr>
              <a:t>Attention Is All You Need. Ashish Vaswani et al. 17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EA2CF5E-902B-4E44-8714-4C31E87B0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752469"/>
            <a:ext cx="9962072" cy="486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09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898C9-CACF-45F9-9905-18BCDD314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Seq2seq</a:t>
            </a:r>
            <a:endParaRPr lang="ru-RU" dirty="0">
              <a:latin typeface="Comic Sans MS" panose="030F0702030302020204" pitchFamily="66" charset="0"/>
            </a:endParaRPr>
          </a:p>
        </p:txBody>
      </p: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5F80B9DA-DA43-4725-8659-50044C16630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58102"/>
            <a:ext cx="10515600" cy="368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1952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6898C9-CACF-45F9-9905-18BCDD314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Seq2seq + attention</a:t>
            </a:r>
            <a:endParaRPr lang="ru-RU" dirty="0">
              <a:latin typeface="Comic Sans MS" panose="030F0702030302020204" pitchFamily="66" charset="0"/>
            </a:endParaRPr>
          </a:p>
        </p:txBody>
      </p:sp>
      <p:pic>
        <p:nvPicPr>
          <p:cNvPr id="3076" name="Picture 4" descr="Image for post">
            <a:extLst>
              <a:ext uri="{FF2B5EF4-FFF2-40B4-BE49-F238E27FC236}">
                <a16:creationId xmlns:a16="http://schemas.microsoft.com/office/drawing/2014/main" id="{3EA77B43-E18A-4D99-9DA9-A3C549E9C09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349" y="1430540"/>
            <a:ext cx="6668022" cy="542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487666"/>
      </p:ext>
    </p:extLst>
  </p:cSld>
  <p:clrMapOvr>
    <a:masterClrMapping/>
  </p:clrMapOvr>
</p:sld>
</file>

<file path=ppt/theme/theme1.xml><?xml version="1.0" encoding="utf-8"?>
<a:theme xmlns:a="http://schemas.openxmlformats.org/drawingml/2006/main" name="comc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800" dirty="0">
            <a:latin typeface="Comic Sans MS" panose="030F0702030302020204" pitchFamily="66" charset="0"/>
            <a:ea typeface="+mj-ea"/>
            <a:cs typeface="+mj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mc" id="{456901CE-EA19-4664-94F2-B7F0E5C40C59}" vid="{C8266FA3-CE15-4FBF-AA09-A064FEAEF7E7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956</TotalTime>
  <Words>920</Words>
  <Application>Microsoft Office PowerPoint</Application>
  <PresentationFormat>Широкоэкранный</PresentationFormat>
  <Paragraphs>182</Paragraphs>
  <Slides>64</Slides>
  <Notes>0</Notes>
  <HiddenSlides>4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64</vt:i4>
      </vt:variant>
    </vt:vector>
  </HeadingPairs>
  <TitlesOfParts>
    <vt:vector size="70" baseType="lpstr">
      <vt:lpstr>Arial</vt:lpstr>
      <vt:lpstr>Calibri</vt:lpstr>
      <vt:lpstr>Calibri Light</vt:lpstr>
      <vt:lpstr>Comic Sans MS</vt:lpstr>
      <vt:lpstr>comc</vt:lpstr>
      <vt:lpstr>MathType 7.0 Equation</vt:lpstr>
      <vt:lpstr>Attention! Attention</vt:lpstr>
      <vt:lpstr>Disclaimer</vt:lpstr>
      <vt:lpstr>What to know paperswithcode about attention? </vt:lpstr>
      <vt:lpstr>Where the legs grow from</vt:lpstr>
      <vt:lpstr>Tags, Sections, Whatever</vt:lpstr>
      <vt:lpstr>Attention</vt:lpstr>
      <vt:lpstr>So attention, ha?</vt:lpstr>
      <vt:lpstr>Seq2seq</vt:lpstr>
      <vt:lpstr>Seq2seq + attention</vt:lpstr>
      <vt:lpstr>Aligner</vt:lpstr>
      <vt:lpstr>Презентация PowerPoint</vt:lpstr>
      <vt:lpstr>Презентация PowerPoint</vt:lpstr>
      <vt:lpstr>Additive </vt:lpstr>
      <vt:lpstr>Local </vt:lpstr>
      <vt:lpstr>Презентация PowerPoint</vt:lpstr>
      <vt:lpstr>Презентация PowerPoint</vt:lpstr>
      <vt:lpstr>Презентация PowerPoint</vt:lpstr>
      <vt:lpstr>Formalization (one more time)</vt:lpstr>
      <vt:lpstr>Summary again that pictures</vt:lpstr>
      <vt:lpstr>Summary again that pictures</vt:lpstr>
      <vt:lpstr>Latent attention</vt:lpstr>
      <vt:lpstr>Attention Based CNN for sentences</vt:lpstr>
      <vt:lpstr>NAKONEC TO KARTINKI EPAT  (images finally)</vt:lpstr>
      <vt:lpstr>Soft/Hard (pic first!)</vt:lpstr>
      <vt:lpstr>Soft/Hard</vt:lpstr>
      <vt:lpstr>Soft/Hard</vt:lpstr>
      <vt:lpstr>And there was many others that I decided not to tell you about…   but next there was a game changer?</vt:lpstr>
      <vt:lpstr>Self-Attention</vt:lpstr>
      <vt:lpstr>Intra-Attention</vt:lpstr>
      <vt:lpstr>Intra-Attention</vt:lpstr>
      <vt:lpstr>Intra-Attention</vt:lpstr>
      <vt:lpstr>Intra-Attention</vt:lpstr>
      <vt:lpstr>Intra-Attention</vt:lpstr>
      <vt:lpstr>Self-Attention</vt:lpstr>
      <vt:lpstr>Self-Attention (Transformer)</vt:lpstr>
      <vt:lpstr>Les’t deep dive</vt:lpstr>
      <vt:lpstr>Les’t deep dive</vt:lpstr>
      <vt:lpstr>Les’t deep dive</vt:lpstr>
      <vt:lpstr>Les’t deep dive</vt:lpstr>
      <vt:lpstr>Les’t deep dive</vt:lpstr>
      <vt:lpstr>Self-Attention</vt:lpstr>
      <vt:lpstr>Self-Attention with relation aware</vt:lpstr>
      <vt:lpstr>Local Self-Attention (Images!)</vt:lpstr>
      <vt:lpstr>Self-Attention GAN (Images!)</vt:lpstr>
      <vt:lpstr>Self-Attention GAN (Images!)</vt:lpstr>
      <vt:lpstr>Self-Attention GAN (Images!)</vt:lpstr>
      <vt:lpstr>Self-Attention GAN (Images!)</vt:lpstr>
      <vt:lpstr>Simple Self-Attention (Images!)</vt:lpstr>
      <vt:lpstr>Modern Attention</vt:lpstr>
      <vt:lpstr>Longer Attention Span (Transformer-XL)</vt:lpstr>
      <vt:lpstr>Longer Attention Span (Transformer-XL)</vt:lpstr>
      <vt:lpstr>Adaptive Attention Span  Sukhbaatar, et al., (2019) </vt:lpstr>
      <vt:lpstr>All-attention layer  Sukhbaatar, et al., (2019) </vt:lpstr>
      <vt:lpstr>Sparse Attention Matrix Factorization (Sparse Transformers) Child et al., 2019 </vt:lpstr>
      <vt:lpstr>Презентация PowerPoint</vt:lpstr>
      <vt:lpstr>Locality-Sensitive Hashing Attention (Reformer)   Kitaev, et al. 2020  </vt:lpstr>
      <vt:lpstr>Locality-Sensitive Hashing Attention (Reformer)   Kitaev, et al. 2020  </vt:lpstr>
      <vt:lpstr>Locality-Sensitive Hashing Attention (Reformer)   Kitaev, et al. 2020  </vt:lpstr>
      <vt:lpstr>Locality-Sensitive Hashing Attention (Reformer)   Kitaev, et al. 2020  </vt:lpstr>
      <vt:lpstr>Locality-Sensitive Hashing Attention (Reformer)   Kitaev, et al. 2020  </vt:lpstr>
      <vt:lpstr>Locality-Sensitive Hashing Attention (Reformer)   Kitaev, et al. 2020  </vt:lpstr>
      <vt:lpstr>Locality-Sensitive Hashing Attention (Reformer)   Kitaev, et al. 2020  </vt:lpstr>
      <vt:lpstr>To be continued…</vt:lpstr>
      <vt:lpstr>Desecrated 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Attention! Attention</dc:title>
  <dc:creator>metya tm</dc:creator>
  <cp:lastModifiedBy>metya tm</cp:lastModifiedBy>
  <cp:revision>56</cp:revision>
  <dcterms:created xsi:type="dcterms:W3CDTF">2020-07-22T20:12:49Z</dcterms:created>
  <dcterms:modified xsi:type="dcterms:W3CDTF">2020-07-23T12:09:20Z</dcterms:modified>
</cp:coreProperties>
</file>